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rimo Bold" panose="020B0604020202020204" charset="0"/>
      <p:regular r:id="rId21"/>
    </p:embeddedFont>
    <p:embeddedFont>
      <p:font typeface="Barlow" panose="00000500000000000000" pitchFamily="2" charset="0"/>
      <p:regular r:id="rId22"/>
    </p:embeddedFont>
    <p:embeddedFont>
      <p:font typeface="Barlow Bold" panose="020B0604020202020204" charset="0"/>
      <p:regular r:id="rId23"/>
    </p:embeddedFont>
    <p:embeddedFont>
      <p:font typeface="Barlow Italics" panose="020B0604020202020204" charset="0"/>
      <p:regular r:id="rId24"/>
    </p:embeddedFont>
    <p:embeddedFont>
      <p:font typeface="Canva San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944EE-44B2-DB88-6F2C-B49A63FC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B84B22-434E-81ED-94E6-D7667E8EA1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F84CD-507A-7599-A805-A1A2797AFB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854D51C-E2A5-E99F-F4D2-2DFD9FD30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E71B29C-8B1B-D2D9-B080-88E29CA12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E30DA-2F2B-320B-AE1E-ADCE514786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2E571-ABB1-6C8A-B839-4A25DF14B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27116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8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6401" y="1256225"/>
            <a:ext cx="13821421" cy="7774549"/>
          </a:xfrm>
          <a:custGeom>
            <a:avLst/>
            <a:gdLst/>
            <a:ahLst/>
            <a:cxnLst/>
            <a:rect l="l" t="t" r="r" b="b"/>
            <a:pathLst>
              <a:path w="13821421" h="7774549">
                <a:moveTo>
                  <a:pt x="0" y="0"/>
                </a:moveTo>
                <a:lnTo>
                  <a:pt x="13821422" y="0"/>
                </a:lnTo>
                <a:lnTo>
                  <a:pt x="13821422" y="7774550"/>
                </a:lnTo>
                <a:lnTo>
                  <a:pt x="0" y="777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68982" y="1086594"/>
            <a:ext cx="5862638" cy="78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56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Use Case Diagram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8982" y="2105917"/>
            <a:ext cx="16950035" cy="65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diagram shows how the </a:t>
            </a:r>
            <a:r>
              <a:rPr lang="en-US" sz="15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User</a:t>
            </a: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interacts with the system. The user can ask AI questions, integrate video lectures, generate roadmaps, download JSON/PDF, upload files, and interact with files. These actions connect with external systems like the </a:t>
            </a:r>
            <a:r>
              <a:rPr lang="en-US" sz="15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AI Engine</a:t>
            </a: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5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YouTube API</a:t>
            </a: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and the </a:t>
            </a:r>
            <a:r>
              <a:rPr lang="en-US" sz="15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Database</a:t>
            </a: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to deliver personalized roadmaps and seamless file management.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2945" y="9210675"/>
            <a:ext cx="165109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68440-2FCE-32D8-4F17-54A8E03B4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004540"/>
            <a:ext cx="12801600" cy="7015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78111" y="780306"/>
            <a:ext cx="16131779" cy="242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50"/>
              </a:lnSpc>
            </a:pPr>
            <a:r>
              <a:rPr lang="en-US" sz="743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Entity–Relationship Diagram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79931" y="3842594"/>
            <a:ext cx="6339334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Understanding the foundational data model, where entities represent key system components and relationships define their interdependencies.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77604" y="9210675"/>
            <a:ext cx="315792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180F66-9451-CC99-1778-A5AA6537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815" y="3086100"/>
            <a:ext cx="8640381" cy="69256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80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3645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561903" y="140577"/>
            <a:ext cx="10780514" cy="125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2"/>
              </a:lnSpc>
            </a:pPr>
            <a:r>
              <a:rPr lang="en-US" sz="7437" b="1">
                <a:solidFill>
                  <a:srgbClr val="0A988B"/>
                </a:solidFill>
                <a:latin typeface="Arimo Bold"/>
                <a:ea typeface="Arimo Bold"/>
                <a:cs typeface="Arimo Bold"/>
                <a:sym typeface="Arimo Bold"/>
              </a:rPr>
              <a:t>Key Entities &amp; Attributes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996" y="4178648"/>
            <a:ext cx="16166009" cy="3729781"/>
            <a:chOff x="0" y="0"/>
            <a:chExt cx="21554678" cy="4973042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21503767" cy="4922266"/>
            </a:xfrm>
            <a:custGeom>
              <a:avLst/>
              <a:gdLst/>
              <a:ahLst/>
              <a:cxnLst/>
              <a:rect l="l" t="t" r="r" b="b"/>
              <a:pathLst>
                <a:path w="21503767" h="4922266">
                  <a:moveTo>
                    <a:pt x="0" y="617220"/>
                  </a:moveTo>
                  <a:cubicBezTo>
                    <a:pt x="0" y="276352"/>
                    <a:pt x="278511" y="0"/>
                    <a:pt x="622046" y="0"/>
                  </a:cubicBezTo>
                  <a:lnTo>
                    <a:pt x="20881721" y="0"/>
                  </a:lnTo>
                  <a:cubicBezTo>
                    <a:pt x="21225256" y="0"/>
                    <a:pt x="21503767" y="276352"/>
                    <a:pt x="21503767" y="617220"/>
                  </a:cubicBezTo>
                  <a:lnTo>
                    <a:pt x="21503767" y="4305046"/>
                  </a:lnTo>
                  <a:cubicBezTo>
                    <a:pt x="21503767" y="4645914"/>
                    <a:pt x="21225256" y="4922266"/>
                    <a:pt x="20881721" y="4922266"/>
                  </a:cubicBezTo>
                  <a:lnTo>
                    <a:pt x="622046" y="4922266"/>
                  </a:lnTo>
                  <a:cubicBezTo>
                    <a:pt x="278511" y="4922266"/>
                    <a:pt x="0" y="4645914"/>
                    <a:pt x="0" y="4305046"/>
                  </a:cubicBezTo>
                  <a:close/>
                </a:path>
              </a:pathLst>
            </a:custGeom>
            <a:solidFill>
              <a:srgbClr val="1C364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1554567" cy="4973066"/>
            </a:xfrm>
            <a:custGeom>
              <a:avLst/>
              <a:gdLst/>
              <a:ahLst/>
              <a:cxnLst/>
              <a:rect l="l" t="t" r="r" b="b"/>
              <a:pathLst>
                <a:path w="21554567" h="4973066">
                  <a:moveTo>
                    <a:pt x="0" y="642620"/>
                  </a:moveTo>
                  <a:cubicBezTo>
                    <a:pt x="0" y="287528"/>
                    <a:pt x="290068" y="0"/>
                    <a:pt x="647446" y="0"/>
                  </a:cubicBezTo>
                  <a:lnTo>
                    <a:pt x="20907121" y="0"/>
                  </a:lnTo>
                  <a:lnTo>
                    <a:pt x="20907121" y="25400"/>
                  </a:lnTo>
                  <a:lnTo>
                    <a:pt x="20907121" y="0"/>
                  </a:lnTo>
                  <a:cubicBezTo>
                    <a:pt x="21264499" y="0"/>
                    <a:pt x="21554567" y="287528"/>
                    <a:pt x="21554567" y="642620"/>
                  </a:cubicBezTo>
                  <a:lnTo>
                    <a:pt x="21529167" y="642620"/>
                  </a:lnTo>
                  <a:lnTo>
                    <a:pt x="21554567" y="642620"/>
                  </a:lnTo>
                  <a:lnTo>
                    <a:pt x="21554567" y="4330446"/>
                  </a:lnTo>
                  <a:lnTo>
                    <a:pt x="21529167" y="4330446"/>
                  </a:lnTo>
                  <a:lnTo>
                    <a:pt x="21554567" y="4330446"/>
                  </a:lnTo>
                  <a:cubicBezTo>
                    <a:pt x="21554567" y="4685538"/>
                    <a:pt x="21264499" y="4973066"/>
                    <a:pt x="20907121" y="4973066"/>
                  </a:cubicBezTo>
                  <a:lnTo>
                    <a:pt x="20907121" y="4947666"/>
                  </a:lnTo>
                  <a:lnTo>
                    <a:pt x="20907121" y="4973066"/>
                  </a:lnTo>
                  <a:lnTo>
                    <a:pt x="647446" y="4973066"/>
                  </a:lnTo>
                  <a:lnTo>
                    <a:pt x="647446" y="4947666"/>
                  </a:lnTo>
                  <a:lnTo>
                    <a:pt x="647446" y="4973066"/>
                  </a:lnTo>
                  <a:cubicBezTo>
                    <a:pt x="290068" y="4973066"/>
                    <a:pt x="0" y="4685538"/>
                    <a:pt x="0" y="4330446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4330446"/>
                  </a:lnTo>
                  <a:lnTo>
                    <a:pt x="25400" y="4330446"/>
                  </a:lnTo>
                  <a:lnTo>
                    <a:pt x="50800" y="4330446"/>
                  </a:lnTo>
                  <a:cubicBezTo>
                    <a:pt x="50800" y="4657090"/>
                    <a:pt x="317754" y="4922266"/>
                    <a:pt x="647446" y="4922266"/>
                  </a:cubicBezTo>
                  <a:lnTo>
                    <a:pt x="20907121" y="4922266"/>
                  </a:lnTo>
                  <a:cubicBezTo>
                    <a:pt x="21236812" y="4922266"/>
                    <a:pt x="21503767" y="4657090"/>
                    <a:pt x="21503767" y="4330446"/>
                  </a:cubicBezTo>
                  <a:lnTo>
                    <a:pt x="21503767" y="642620"/>
                  </a:lnTo>
                  <a:cubicBezTo>
                    <a:pt x="21503767" y="315976"/>
                    <a:pt x="21236812" y="50800"/>
                    <a:pt x="20907121" y="50800"/>
                  </a:cubicBezTo>
                  <a:lnTo>
                    <a:pt x="647446" y="50800"/>
                  </a:lnTo>
                  <a:lnTo>
                    <a:pt x="647446" y="25400"/>
                  </a:lnTo>
                  <a:lnTo>
                    <a:pt x="647446" y="50800"/>
                  </a:lnTo>
                  <a:cubicBezTo>
                    <a:pt x="317754" y="50800"/>
                    <a:pt x="50800" y="315976"/>
                    <a:pt x="50800" y="64262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18146" y="4235798"/>
            <a:ext cx="5350520" cy="3615481"/>
            <a:chOff x="0" y="0"/>
            <a:chExt cx="7134027" cy="48206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133971" cy="4820666"/>
            </a:xfrm>
            <a:custGeom>
              <a:avLst/>
              <a:gdLst/>
              <a:ahLst/>
              <a:cxnLst/>
              <a:rect l="l" t="t" r="r" b="b"/>
              <a:pathLst>
                <a:path w="7133971" h="4820666">
                  <a:moveTo>
                    <a:pt x="0" y="617220"/>
                  </a:moveTo>
                  <a:cubicBezTo>
                    <a:pt x="0" y="276352"/>
                    <a:pt x="276352" y="0"/>
                    <a:pt x="617220" y="0"/>
                  </a:cubicBezTo>
                  <a:lnTo>
                    <a:pt x="6516751" y="0"/>
                  </a:lnTo>
                  <a:cubicBezTo>
                    <a:pt x="6857619" y="0"/>
                    <a:pt x="7133971" y="276352"/>
                    <a:pt x="7133971" y="617220"/>
                  </a:cubicBezTo>
                  <a:lnTo>
                    <a:pt x="7133971" y="4203446"/>
                  </a:lnTo>
                  <a:cubicBezTo>
                    <a:pt x="7133971" y="4544314"/>
                    <a:pt x="6857619" y="4820666"/>
                    <a:pt x="6516751" y="4820666"/>
                  </a:cubicBezTo>
                  <a:lnTo>
                    <a:pt x="617220" y="4820666"/>
                  </a:lnTo>
                  <a:cubicBezTo>
                    <a:pt x="276352" y="4820666"/>
                    <a:pt x="0" y="4544314"/>
                    <a:pt x="0" y="4203446"/>
                  </a:cubicBezTo>
                  <a:close/>
                </a:path>
              </a:pathLst>
            </a:custGeom>
            <a:solidFill>
              <a:srgbClr val="1C364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26666" y="4506218"/>
            <a:ext cx="41148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666" y="5139035"/>
            <a:ext cx="4270474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user_id (PK)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6666" y="5740747"/>
            <a:ext cx="4270474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6666" y="6342460"/>
            <a:ext cx="4270474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email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468666" y="4235798"/>
            <a:ext cx="5350520" cy="3615481"/>
            <a:chOff x="0" y="0"/>
            <a:chExt cx="7134027" cy="48206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133971" cy="4820666"/>
            </a:xfrm>
            <a:custGeom>
              <a:avLst/>
              <a:gdLst/>
              <a:ahLst/>
              <a:cxnLst/>
              <a:rect l="l" t="t" r="r" b="b"/>
              <a:pathLst>
                <a:path w="7133971" h="4820666">
                  <a:moveTo>
                    <a:pt x="0" y="0"/>
                  </a:moveTo>
                  <a:lnTo>
                    <a:pt x="7133971" y="0"/>
                  </a:lnTo>
                  <a:lnTo>
                    <a:pt x="7133971" y="4820666"/>
                  </a:lnTo>
                  <a:lnTo>
                    <a:pt x="0" y="4820666"/>
                  </a:lnTo>
                  <a:close/>
                </a:path>
              </a:pathLst>
            </a:custGeom>
            <a:solidFill>
              <a:srgbClr val="1C364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468666" y="4235798"/>
            <a:ext cx="38100" cy="3615481"/>
            <a:chOff x="0" y="0"/>
            <a:chExt cx="50800" cy="48206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800" cy="4820666"/>
            </a:xfrm>
            <a:custGeom>
              <a:avLst/>
              <a:gdLst/>
              <a:ahLst/>
              <a:cxnLst/>
              <a:rect l="l" t="t" r="r" b="b"/>
              <a:pathLst>
                <a:path w="50800" h="482066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4795266"/>
                  </a:lnTo>
                  <a:cubicBezTo>
                    <a:pt x="50800" y="4809236"/>
                    <a:pt x="39370" y="4820666"/>
                    <a:pt x="25400" y="4820666"/>
                  </a:cubicBezTo>
                  <a:cubicBezTo>
                    <a:pt x="11430" y="4820666"/>
                    <a:pt x="0" y="4809236"/>
                    <a:pt x="0" y="4795266"/>
                  </a:cubicBezTo>
                  <a:close/>
                </a:path>
              </a:pathLst>
            </a:custGeom>
            <a:solidFill>
              <a:srgbClr val="0FC3C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7278290" y="4506218"/>
            <a:ext cx="380747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Roadmap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40191" y="5139035"/>
            <a:ext cx="3807470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roadmap_id (PK)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40191" y="5740747"/>
            <a:ext cx="3807470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title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40191" y="6342460"/>
            <a:ext cx="3807470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description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40191" y="6944171"/>
            <a:ext cx="3807470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created_date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063854" y="5638651"/>
            <a:ext cx="809625" cy="809625"/>
            <a:chOff x="0" y="0"/>
            <a:chExt cx="1079500" cy="1079500"/>
          </a:xfrm>
        </p:grpSpPr>
        <p:sp>
          <p:nvSpPr>
            <p:cNvPr id="26" name="Freeform 26"/>
            <p:cNvSpPr/>
            <p:nvPr/>
          </p:nvSpPr>
          <p:spPr>
            <a:xfrm>
              <a:off x="25400" y="2540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0" y="514350"/>
                  </a:moveTo>
                  <a:cubicBezTo>
                    <a:pt x="0" y="230251"/>
                    <a:pt x="230251" y="0"/>
                    <a:pt x="514350" y="0"/>
                  </a:cubicBezTo>
                  <a:cubicBezTo>
                    <a:pt x="798449" y="0"/>
                    <a:pt x="1028700" y="230251"/>
                    <a:pt x="1028700" y="514350"/>
                  </a:cubicBezTo>
                  <a:cubicBezTo>
                    <a:pt x="1028700" y="798449"/>
                    <a:pt x="798449" y="1028700"/>
                    <a:pt x="514350" y="1028700"/>
                  </a:cubicBezTo>
                  <a:cubicBezTo>
                    <a:pt x="230251" y="1028700"/>
                    <a:pt x="0" y="798449"/>
                    <a:pt x="0" y="514350"/>
                  </a:cubicBezTo>
                  <a:close/>
                </a:path>
              </a:pathLst>
            </a:custGeom>
            <a:solidFill>
              <a:srgbClr val="1C3645">
                <a:alpha val="56078"/>
              </a:srgbClr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0" y="539750"/>
                  </a:moveTo>
                  <a:cubicBezTo>
                    <a:pt x="0" y="241681"/>
                    <a:pt x="241681" y="0"/>
                    <a:pt x="539750" y="0"/>
                  </a:cubicBezTo>
                  <a:cubicBezTo>
                    <a:pt x="547370" y="0"/>
                    <a:pt x="554609" y="3429"/>
                    <a:pt x="559435" y="9271"/>
                  </a:cubicBezTo>
                  <a:lnTo>
                    <a:pt x="539750" y="25400"/>
                  </a:lnTo>
                  <a:lnTo>
                    <a:pt x="539750" y="0"/>
                  </a:lnTo>
                  <a:lnTo>
                    <a:pt x="539750" y="25400"/>
                  </a:lnTo>
                  <a:lnTo>
                    <a:pt x="539750" y="0"/>
                  </a:lnTo>
                  <a:cubicBezTo>
                    <a:pt x="837819" y="0"/>
                    <a:pt x="1079500" y="241681"/>
                    <a:pt x="1079500" y="539750"/>
                  </a:cubicBezTo>
                  <a:cubicBezTo>
                    <a:pt x="1079500" y="549402"/>
                    <a:pt x="1074039" y="558165"/>
                    <a:pt x="1065403" y="562483"/>
                  </a:cubicBezTo>
                  <a:lnTo>
                    <a:pt x="1054100" y="539750"/>
                  </a:lnTo>
                  <a:lnTo>
                    <a:pt x="1079500" y="539750"/>
                  </a:lnTo>
                  <a:cubicBezTo>
                    <a:pt x="1079500" y="837819"/>
                    <a:pt x="837819" y="1079500"/>
                    <a:pt x="539750" y="1079500"/>
                  </a:cubicBezTo>
                  <a:lnTo>
                    <a:pt x="539750" y="1054100"/>
                  </a:lnTo>
                  <a:lnTo>
                    <a:pt x="539750" y="1028700"/>
                  </a:lnTo>
                  <a:lnTo>
                    <a:pt x="539750" y="1054100"/>
                  </a:lnTo>
                  <a:lnTo>
                    <a:pt x="539750" y="1079500"/>
                  </a:lnTo>
                  <a:cubicBezTo>
                    <a:pt x="241681" y="1079500"/>
                    <a:pt x="0" y="837819"/>
                    <a:pt x="0" y="539750"/>
                  </a:cubicBezTo>
                  <a:lnTo>
                    <a:pt x="25400" y="539750"/>
                  </a:lnTo>
                  <a:lnTo>
                    <a:pt x="0" y="539750"/>
                  </a:lnTo>
                  <a:moveTo>
                    <a:pt x="50800" y="539750"/>
                  </a:moveTo>
                  <a:lnTo>
                    <a:pt x="25400" y="539750"/>
                  </a:lnTo>
                  <a:lnTo>
                    <a:pt x="50800" y="539750"/>
                  </a:lnTo>
                  <a:cubicBezTo>
                    <a:pt x="50800" y="809752"/>
                    <a:pt x="269748" y="1028700"/>
                    <a:pt x="539750" y="1028700"/>
                  </a:cubicBezTo>
                  <a:cubicBezTo>
                    <a:pt x="553720" y="1028700"/>
                    <a:pt x="565150" y="1040130"/>
                    <a:pt x="565150" y="1054100"/>
                  </a:cubicBezTo>
                  <a:cubicBezTo>
                    <a:pt x="565150" y="1068070"/>
                    <a:pt x="553720" y="1079500"/>
                    <a:pt x="539750" y="1079500"/>
                  </a:cubicBezTo>
                  <a:cubicBezTo>
                    <a:pt x="525780" y="1079500"/>
                    <a:pt x="514350" y="1068070"/>
                    <a:pt x="514350" y="1054100"/>
                  </a:cubicBezTo>
                  <a:cubicBezTo>
                    <a:pt x="514350" y="1040130"/>
                    <a:pt x="525780" y="1028700"/>
                    <a:pt x="539750" y="1028700"/>
                  </a:cubicBezTo>
                  <a:cubicBezTo>
                    <a:pt x="809752" y="1028700"/>
                    <a:pt x="1028700" y="809752"/>
                    <a:pt x="1028700" y="539750"/>
                  </a:cubicBezTo>
                  <a:cubicBezTo>
                    <a:pt x="1028700" y="530098"/>
                    <a:pt x="1034161" y="521335"/>
                    <a:pt x="1042797" y="517017"/>
                  </a:cubicBezTo>
                  <a:lnTo>
                    <a:pt x="1054100" y="539750"/>
                  </a:lnTo>
                  <a:lnTo>
                    <a:pt x="1028700" y="539750"/>
                  </a:lnTo>
                  <a:cubicBezTo>
                    <a:pt x="1028700" y="269748"/>
                    <a:pt x="809752" y="50800"/>
                    <a:pt x="539750" y="50800"/>
                  </a:cubicBezTo>
                  <a:cubicBezTo>
                    <a:pt x="532130" y="50800"/>
                    <a:pt x="524891" y="47371"/>
                    <a:pt x="520065" y="41529"/>
                  </a:cubicBezTo>
                  <a:lnTo>
                    <a:pt x="539750" y="25400"/>
                  </a:lnTo>
                  <a:lnTo>
                    <a:pt x="539750" y="50800"/>
                  </a:lnTo>
                  <a:cubicBezTo>
                    <a:pt x="269748" y="50800"/>
                    <a:pt x="50800" y="269748"/>
                    <a:pt x="50800" y="539750"/>
                  </a:cubicBezTo>
                  <a:close/>
                </a:path>
              </a:pathLst>
            </a:custGeom>
            <a:solidFill>
              <a:srgbClr val="0FC3C0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6275785" y="5802362"/>
            <a:ext cx="385762" cy="482204"/>
            <a:chOff x="0" y="0"/>
            <a:chExt cx="514350" cy="642938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514350" cy="643001"/>
            </a:xfrm>
            <a:custGeom>
              <a:avLst/>
              <a:gdLst/>
              <a:ahLst/>
              <a:cxnLst/>
              <a:rect l="l" t="t" r="r" b="b"/>
              <a:pathLst>
                <a:path w="514350" h="643001">
                  <a:moveTo>
                    <a:pt x="0" y="0"/>
                  </a:moveTo>
                  <a:lnTo>
                    <a:pt x="514350" y="0"/>
                  </a:lnTo>
                  <a:lnTo>
                    <a:pt x="514350" y="643001"/>
                  </a:lnTo>
                  <a:lnTo>
                    <a:pt x="0" y="643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5" r="-245" b="9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1819185" y="4235798"/>
            <a:ext cx="5350520" cy="3615481"/>
            <a:chOff x="0" y="0"/>
            <a:chExt cx="7134027" cy="48206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133971" cy="4820666"/>
            </a:xfrm>
            <a:custGeom>
              <a:avLst/>
              <a:gdLst/>
              <a:ahLst/>
              <a:cxnLst/>
              <a:rect l="l" t="t" r="r" b="b"/>
              <a:pathLst>
                <a:path w="7133971" h="4820666">
                  <a:moveTo>
                    <a:pt x="0" y="0"/>
                  </a:moveTo>
                  <a:lnTo>
                    <a:pt x="7133971" y="0"/>
                  </a:lnTo>
                  <a:lnTo>
                    <a:pt x="7133971" y="4820666"/>
                  </a:lnTo>
                  <a:lnTo>
                    <a:pt x="0" y="4820666"/>
                  </a:lnTo>
                  <a:close/>
                </a:path>
              </a:pathLst>
            </a:custGeom>
            <a:solidFill>
              <a:srgbClr val="1C3645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1819185" y="4235798"/>
            <a:ext cx="38100" cy="3615481"/>
            <a:chOff x="0" y="0"/>
            <a:chExt cx="50800" cy="482064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800" cy="4820666"/>
            </a:xfrm>
            <a:custGeom>
              <a:avLst/>
              <a:gdLst/>
              <a:ahLst/>
              <a:cxnLst/>
              <a:rect l="l" t="t" r="r" b="b"/>
              <a:pathLst>
                <a:path w="50800" h="482066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4795266"/>
                  </a:lnTo>
                  <a:cubicBezTo>
                    <a:pt x="50800" y="4809236"/>
                    <a:pt x="39370" y="4820666"/>
                    <a:pt x="25400" y="4820666"/>
                  </a:cubicBezTo>
                  <a:cubicBezTo>
                    <a:pt x="11430" y="4820666"/>
                    <a:pt x="0" y="4809236"/>
                    <a:pt x="0" y="4795266"/>
                  </a:cubicBezTo>
                  <a:close/>
                </a:path>
              </a:pathLst>
            </a:custGeom>
            <a:solidFill>
              <a:srgbClr val="1D8DCD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2590710" y="4506218"/>
            <a:ext cx="41148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Topic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90710" y="5139035"/>
            <a:ext cx="4270474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topic_id (PK)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590710" y="5740747"/>
            <a:ext cx="4270474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90710" y="6342460"/>
            <a:ext cx="4270474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difficulty_level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1414372" y="5638651"/>
            <a:ext cx="809625" cy="809625"/>
            <a:chOff x="0" y="0"/>
            <a:chExt cx="1079500" cy="1079500"/>
          </a:xfrm>
        </p:grpSpPr>
        <p:sp>
          <p:nvSpPr>
            <p:cNvPr id="39" name="Freeform 39"/>
            <p:cNvSpPr/>
            <p:nvPr/>
          </p:nvSpPr>
          <p:spPr>
            <a:xfrm>
              <a:off x="25400" y="2540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0" y="514350"/>
                  </a:moveTo>
                  <a:cubicBezTo>
                    <a:pt x="0" y="230251"/>
                    <a:pt x="230251" y="0"/>
                    <a:pt x="514350" y="0"/>
                  </a:cubicBezTo>
                  <a:cubicBezTo>
                    <a:pt x="798449" y="0"/>
                    <a:pt x="1028700" y="230251"/>
                    <a:pt x="1028700" y="514350"/>
                  </a:cubicBezTo>
                  <a:cubicBezTo>
                    <a:pt x="1028700" y="798449"/>
                    <a:pt x="798449" y="1028700"/>
                    <a:pt x="514350" y="1028700"/>
                  </a:cubicBezTo>
                  <a:cubicBezTo>
                    <a:pt x="230251" y="1028700"/>
                    <a:pt x="0" y="798449"/>
                    <a:pt x="0" y="514350"/>
                  </a:cubicBezTo>
                  <a:close/>
                </a:path>
              </a:pathLst>
            </a:custGeom>
            <a:solidFill>
              <a:srgbClr val="1C3645">
                <a:alpha val="56078"/>
              </a:srgbClr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>
                  <a:moveTo>
                    <a:pt x="0" y="539750"/>
                  </a:moveTo>
                  <a:cubicBezTo>
                    <a:pt x="0" y="241681"/>
                    <a:pt x="241681" y="0"/>
                    <a:pt x="539750" y="0"/>
                  </a:cubicBezTo>
                  <a:cubicBezTo>
                    <a:pt x="547370" y="0"/>
                    <a:pt x="554609" y="3429"/>
                    <a:pt x="559435" y="9271"/>
                  </a:cubicBezTo>
                  <a:lnTo>
                    <a:pt x="539750" y="25400"/>
                  </a:lnTo>
                  <a:lnTo>
                    <a:pt x="539750" y="0"/>
                  </a:lnTo>
                  <a:lnTo>
                    <a:pt x="539750" y="25400"/>
                  </a:lnTo>
                  <a:lnTo>
                    <a:pt x="539750" y="0"/>
                  </a:lnTo>
                  <a:cubicBezTo>
                    <a:pt x="837819" y="0"/>
                    <a:pt x="1079500" y="241681"/>
                    <a:pt x="1079500" y="539750"/>
                  </a:cubicBezTo>
                  <a:cubicBezTo>
                    <a:pt x="1079500" y="549402"/>
                    <a:pt x="1074039" y="558165"/>
                    <a:pt x="1065403" y="562483"/>
                  </a:cubicBezTo>
                  <a:lnTo>
                    <a:pt x="1054100" y="539750"/>
                  </a:lnTo>
                  <a:lnTo>
                    <a:pt x="1079500" y="539750"/>
                  </a:lnTo>
                  <a:cubicBezTo>
                    <a:pt x="1079500" y="837819"/>
                    <a:pt x="837819" y="1079500"/>
                    <a:pt x="539750" y="1079500"/>
                  </a:cubicBezTo>
                  <a:lnTo>
                    <a:pt x="539750" y="1054100"/>
                  </a:lnTo>
                  <a:lnTo>
                    <a:pt x="539750" y="1028700"/>
                  </a:lnTo>
                  <a:lnTo>
                    <a:pt x="539750" y="1054100"/>
                  </a:lnTo>
                  <a:lnTo>
                    <a:pt x="539750" y="1079500"/>
                  </a:lnTo>
                  <a:cubicBezTo>
                    <a:pt x="241681" y="1079500"/>
                    <a:pt x="0" y="837819"/>
                    <a:pt x="0" y="539750"/>
                  </a:cubicBezTo>
                  <a:lnTo>
                    <a:pt x="25400" y="539750"/>
                  </a:lnTo>
                  <a:lnTo>
                    <a:pt x="0" y="539750"/>
                  </a:lnTo>
                  <a:moveTo>
                    <a:pt x="50800" y="539750"/>
                  </a:moveTo>
                  <a:lnTo>
                    <a:pt x="25400" y="539750"/>
                  </a:lnTo>
                  <a:lnTo>
                    <a:pt x="50800" y="539750"/>
                  </a:lnTo>
                  <a:cubicBezTo>
                    <a:pt x="50800" y="809752"/>
                    <a:pt x="269748" y="1028700"/>
                    <a:pt x="539750" y="1028700"/>
                  </a:cubicBezTo>
                  <a:cubicBezTo>
                    <a:pt x="553720" y="1028700"/>
                    <a:pt x="565150" y="1040130"/>
                    <a:pt x="565150" y="1054100"/>
                  </a:cubicBezTo>
                  <a:cubicBezTo>
                    <a:pt x="565150" y="1068070"/>
                    <a:pt x="553720" y="1079500"/>
                    <a:pt x="539750" y="1079500"/>
                  </a:cubicBezTo>
                  <a:cubicBezTo>
                    <a:pt x="525780" y="1079500"/>
                    <a:pt x="514350" y="1068070"/>
                    <a:pt x="514350" y="1054100"/>
                  </a:cubicBezTo>
                  <a:cubicBezTo>
                    <a:pt x="514350" y="1040130"/>
                    <a:pt x="525780" y="1028700"/>
                    <a:pt x="539750" y="1028700"/>
                  </a:cubicBezTo>
                  <a:cubicBezTo>
                    <a:pt x="809752" y="1028700"/>
                    <a:pt x="1028700" y="809752"/>
                    <a:pt x="1028700" y="539750"/>
                  </a:cubicBezTo>
                  <a:cubicBezTo>
                    <a:pt x="1028700" y="530098"/>
                    <a:pt x="1034161" y="521335"/>
                    <a:pt x="1042797" y="517017"/>
                  </a:cubicBezTo>
                  <a:lnTo>
                    <a:pt x="1054100" y="539750"/>
                  </a:lnTo>
                  <a:lnTo>
                    <a:pt x="1028700" y="539750"/>
                  </a:lnTo>
                  <a:cubicBezTo>
                    <a:pt x="1028700" y="269748"/>
                    <a:pt x="809752" y="50800"/>
                    <a:pt x="539750" y="50800"/>
                  </a:cubicBezTo>
                  <a:cubicBezTo>
                    <a:pt x="532130" y="50800"/>
                    <a:pt x="524891" y="47371"/>
                    <a:pt x="520065" y="41529"/>
                  </a:cubicBezTo>
                  <a:lnTo>
                    <a:pt x="539750" y="25400"/>
                  </a:lnTo>
                  <a:lnTo>
                    <a:pt x="539750" y="50800"/>
                  </a:lnTo>
                  <a:cubicBezTo>
                    <a:pt x="269748" y="50800"/>
                    <a:pt x="50800" y="269748"/>
                    <a:pt x="50800" y="539750"/>
                  </a:cubicBezTo>
                  <a:close/>
                </a:path>
              </a:pathLst>
            </a:custGeom>
            <a:solidFill>
              <a:srgbClr val="1D8DCD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1626304" y="5802362"/>
            <a:ext cx="385762" cy="482204"/>
            <a:chOff x="0" y="0"/>
            <a:chExt cx="514350" cy="642938"/>
          </a:xfrm>
        </p:grpSpPr>
        <p:sp>
          <p:nvSpPr>
            <p:cNvPr id="42" name="Freeform 42" descr="preencoded.png"/>
            <p:cNvSpPr/>
            <p:nvPr/>
          </p:nvSpPr>
          <p:spPr>
            <a:xfrm>
              <a:off x="0" y="0"/>
              <a:ext cx="514350" cy="643001"/>
            </a:xfrm>
            <a:custGeom>
              <a:avLst/>
              <a:gdLst/>
              <a:ahLst/>
              <a:cxnLst/>
              <a:rect l="l" t="t" r="r" b="b"/>
              <a:pathLst>
                <a:path w="514350" h="643001">
                  <a:moveTo>
                    <a:pt x="0" y="0"/>
                  </a:moveTo>
                  <a:lnTo>
                    <a:pt x="514350" y="0"/>
                  </a:lnTo>
                  <a:lnTo>
                    <a:pt x="514350" y="643001"/>
                  </a:lnTo>
                  <a:lnTo>
                    <a:pt x="0" y="643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5" r="-245" b="9"/>
              </a:stretch>
            </a:blipFill>
          </p:spPr>
        </p:sp>
      </p:grpSp>
      <p:sp>
        <p:nvSpPr>
          <p:cNvPr id="43" name="TextBox 43"/>
          <p:cNvSpPr txBox="1"/>
          <p:nvPr/>
        </p:nvSpPr>
        <p:spPr>
          <a:xfrm>
            <a:off x="17199245" y="9210675"/>
            <a:ext cx="272510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60996" y="3278535"/>
            <a:ext cx="5208389" cy="3729781"/>
            <a:chOff x="0" y="0"/>
            <a:chExt cx="6944518" cy="4973042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6893814" cy="4922266"/>
            </a:xfrm>
            <a:custGeom>
              <a:avLst/>
              <a:gdLst/>
              <a:ahLst/>
              <a:cxnLst/>
              <a:rect l="l" t="t" r="r" b="b"/>
              <a:pathLst>
                <a:path w="6893814" h="4922266">
                  <a:moveTo>
                    <a:pt x="0" y="243840"/>
                  </a:moveTo>
                  <a:cubicBezTo>
                    <a:pt x="0" y="109220"/>
                    <a:pt x="109474" y="0"/>
                    <a:pt x="244602" y="0"/>
                  </a:cubicBezTo>
                  <a:lnTo>
                    <a:pt x="6649212" y="0"/>
                  </a:lnTo>
                  <a:cubicBezTo>
                    <a:pt x="6784340" y="0"/>
                    <a:pt x="6893814" y="109220"/>
                    <a:pt x="6893814" y="243840"/>
                  </a:cubicBezTo>
                  <a:lnTo>
                    <a:pt x="6893814" y="4678426"/>
                  </a:lnTo>
                  <a:cubicBezTo>
                    <a:pt x="6893814" y="4813046"/>
                    <a:pt x="6784340" y="4922266"/>
                    <a:pt x="6649212" y="4922266"/>
                  </a:cubicBezTo>
                  <a:lnTo>
                    <a:pt x="244602" y="4922266"/>
                  </a:lnTo>
                  <a:cubicBezTo>
                    <a:pt x="109474" y="4922266"/>
                    <a:pt x="0" y="4813046"/>
                    <a:pt x="0" y="4678426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44614" cy="4973066"/>
            </a:xfrm>
            <a:custGeom>
              <a:avLst/>
              <a:gdLst/>
              <a:ahLst/>
              <a:cxnLst/>
              <a:rect l="l" t="t" r="r" b="b"/>
              <a:pathLst>
                <a:path w="6944614" h="4973066">
                  <a:moveTo>
                    <a:pt x="0" y="269240"/>
                  </a:moveTo>
                  <a:cubicBezTo>
                    <a:pt x="0" y="120523"/>
                    <a:pt x="120904" y="0"/>
                    <a:pt x="270002" y="0"/>
                  </a:cubicBezTo>
                  <a:lnTo>
                    <a:pt x="6674612" y="0"/>
                  </a:lnTo>
                  <a:lnTo>
                    <a:pt x="6674612" y="25400"/>
                  </a:lnTo>
                  <a:lnTo>
                    <a:pt x="6674612" y="0"/>
                  </a:lnTo>
                  <a:cubicBezTo>
                    <a:pt x="6823583" y="0"/>
                    <a:pt x="6944614" y="120523"/>
                    <a:pt x="6944614" y="269240"/>
                  </a:cubicBezTo>
                  <a:lnTo>
                    <a:pt x="6919214" y="269240"/>
                  </a:lnTo>
                  <a:lnTo>
                    <a:pt x="6944614" y="269240"/>
                  </a:lnTo>
                  <a:lnTo>
                    <a:pt x="6944614" y="4703826"/>
                  </a:lnTo>
                  <a:lnTo>
                    <a:pt x="6919214" y="4703826"/>
                  </a:lnTo>
                  <a:lnTo>
                    <a:pt x="6944614" y="4703826"/>
                  </a:lnTo>
                  <a:cubicBezTo>
                    <a:pt x="6944614" y="4852543"/>
                    <a:pt x="6823710" y="4973066"/>
                    <a:pt x="6674612" y="4973066"/>
                  </a:cubicBezTo>
                  <a:lnTo>
                    <a:pt x="6674612" y="4947666"/>
                  </a:lnTo>
                  <a:lnTo>
                    <a:pt x="6674612" y="4973066"/>
                  </a:lnTo>
                  <a:lnTo>
                    <a:pt x="270002" y="4973066"/>
                  </a:lnTo>
                  <a:lnTo>
                    <a:pt x="270002" y="4947666"/>
                  </a:lnTo>
                  <a:lnTo>
                    <a:pt x="270002" y="4973066"/>
                  </a:lnTo>
                  <a:cubicBezTo>
                    <a:pt x="120904" y="4973066"/>
                    <a:pt x="0" y="4852543"/>
                    <a:pt x="0" y="4703826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703826"/>
                  </a:lnTo>
                  <a:lnTo>
                    <a:pt x="25400" y="4703826"/>
                  </a:lnTo>
                  <a:lnTo>
                    <a:pt x="50800" y="4703826"/>
                  </a:lnTo>
                  <a:cubicBezTo>
                    <a:pt x="50800" y="4824349"/>
                    <a:pt x="148844" y="4922266"/>
                    <a:pt x="270002" y="4922266"/>
                  </a:cubicBezTo>
                  <a:lnTo>
                    <a:pt x="6674612" y="4922266"/>
                  </a:lnTo>
                  <a:cubicBezTo>
                    <a:pt x="6795770" y="4922266"/>
                    <a:pt x="6893814" y="4824349"/>
                    <a:pt x="6893814" y="4703826"/>
                  </a:cubicBezTo>
                  <a:lnTo>
                    <a:pt x="6893814" y="269240"/>
                  </a:lnTo>
                  <a:cubicBezTo>
                    <a:pt x="6893814" y="148717"/>
                    <a:pt x="6795770" y="50800"/>
                    <a:pt x="6674612" y="50800"/>
                  </a:cubicBezTo>
                  <a:lnTo>
                    <a:pt x="270002" y="50800"/>
                  </a:lnTo>
                  <a:lnTo>
                    <a:pt x="270002" y="25400"/>
                  </a:lnTo>
                  <a:lnTo>
                    <a:pt x="270002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1946" y="3297585"/>
            <a:ext cx="152400" cy="3691681"/>
            <a:chOff x="0" y="0"/>
            <a:chExt cx="203200" cy="4922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200" cy="4922266"/>
            </a:xfrm>
            <a:custGeom>
              <a:avLst/>
              <a:gdLst/>
              <a:ahLst/>
              <a:cxnLst/>
              <a:rect l="l" t="t" r="r" b="b"/>
              <a:pathLst>
                <a:path w="203200" h="492226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820666"/>
                  </a:lnTo>
                  <a:cubicBezTo>
                    <a:pt x="203200" y="4876800"/>
                    <a:pt x="157734" y="4922266"/>
                    <a:pt x="101600" y="4922266"/>
                  </a:cubicBezTo>
                  <a:cubicBezTo>
                    <a:pt x="45466" y="4922266"/>
                    <a:pt x="0" y="4876800"/>
                    <a:pt x="0" y="4820666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540966" y="3606105"/>
            <a:ext cx="41148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Resource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0966" y="4238922"/>
            <a:ext cx="4362747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resource_id (PK)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0966" y="4840635"/>
            <a:ext cx="4362747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title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0966" y="5442347"/>
            <a:ext cx="4362747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link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40966" y="6044059"/>
            <a:ext cx="4362747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duration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39805" y="3278535"/>
            <a:ext cx="5208389" cy="3729781"/>
            <a:chOff x="0" y="0"/>
            <a:chExt cx="6944518" cy="4973042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6893814" cy="4922266"/>
            </a:xfrm>
            <a:custGeom>
              <a:avLst/>
              <a:gdLst/>
              <a:ahLst/>
              <a:cxnLst/>
              <a:rect l="l" t="t" r="r" b="b"/>
              <a:pathLst>
                <a:path w="6893814" h="4922266">
                  <a:moveTo>
                    <a:pt x="0" y="243840"/>
                  </a:moveTo>
                  <a:cubicBezTo>
                    <a:pt x="0" y="109220"/>
                    <a:pt x="109474" y="0"/>
                    <a:pt x="244602" y="0"/>
                  </a:cubicBezTo>
                  <a:lnTo>
                    <a:pt x="6649212" y="0"/>
                  </a:lnTo>
                  <a:cubicBezTo>
                    <a:pt x="6784340" y="0"/>
                    <a:pt x="6893814" y="109220"/>
                    <a:pt x="6893814" y="243840"/>
                  </a:cubicBezTo>
                  <a:lnTo>
                    <a:pt x="6893814" y="4678426"/>
                  </a:lnTo>
                  <a:cubicBezTo>
                    <a:pt x="6893814" y="4813046"/>
                    <a:pt x="6784340" y="4922266"/>
                    <a:pt x="6649212" y="4922266"/>
                  </a:cubicBezTo>
                  <a:lnTo>
                    <a:pt x="244602" y="4922266"/>
                  </a:lnTo>
                  <a:cubicBezTo>
                    <a:pt x="109474" y="4922266"/>
                    <a:pt x="0" y="4813046"/>
                    <a:pt x="0" y="4678426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944614" cy="4973066"/>
            </a:xfrm>
            <a:custGeom>
              <a:avLst/>
              <a:gdLst/>
              <a:ahLst/>
              <a:cxnLst/>
              <a:rect l="l" t="t" r="r" b="b"/>
              <a:pathLst>
                <a:path w="6944614" h="4973066">
                  <a:moveTo>
                    <a:pt x="0" y="269240"/>
                  </a:moveTo>
                  <a:cubicBezTo>
                    <a:pt x="0" y="120523"/>
                    <a:pt x="120904" y="0"/>
                    <a:pt x="270002" y="0"/>
                  </a:cubicBezTo>
                  <a:lnTo>
                    <a:pt x="6674612" y="0"/>
                  </a:lnTo>
                  <a:lnTo>
                    <a:pt x="6674612" y="25400"/>
                  </a:lnTo>
                  <a:lnTo>
                    <a:pt x="6674612" y="0"/>
                  </a:lnTo>
                  <a:cubicBezTo>
                    <a:pt x="6823583" y="0"/>
                    <a:pt x="6944614" y="120523"/>
                    <a:pt x="6944614" y="269240"/>
                  </a:cubicBezTo>
                  <a:lnTo>
                    <a:pt x="6919214" y="269240"/>
                  </a:lnTo>
                  <a:lnTo>
                    <a:pt x="6944614" y="269240"/>
                  </a:lnTo>
                  <a:lnTo>
                    <a:pt x="6944614" y="4703826"/>
                  </a:lnTo>
                  <a:lnTo>
                    <a:pt x="6919214" y="4703826"/>
                  </a:lnTo>
                  <a:lnTo>
                    <a:pt x="6944614" y="4703826"/>
                  </a:lnTo>
                  <a:cubicBezTo>
                    <a:pt x="6944614" y="4852543"/>
                    <a:pt x="6823710" y="4973066"/>
                    <a:pt x="6674612" y="4973066"/>
                  </a:cubicBezTo>
                  <a:lnTo>
                    <a:pt x="6674612" y="4947666"/>
                  </a:lnTo>
                  <a:lnTo>
                    <a:pt x="6674612" y="4973066"/>
                  </a:lnTo>
                  <a:lnTo>
                    <a:pt x="270002" y="4973066"/>
                  </a:lnTo>
                  <a:lnTo>
                    <a:pt x="270002" y="4947666"/>
                  </a:lnTo>
                  <a:lnTo>
                    <a:pt x="270002" y="4973066"/>
                  </a:lnTo>
                  <a:cubicBezTo>
                    <a:pt x="120904" y="4973066"/>
                    <a:pt x="0" y="4852543"/>
                    <a:pt x="0" y="4703826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703826"/>
                  </a:lnTo>
                  <a:lnTo>
                    <a:pt x="25400" y="4703826"/>
                  </a:lnTo>
                  <a:lnTo>
                    <a:pt x="50800" y="4703826"/>
                  </a:lnTo>
                  <a:cubicBezTo>
                    <a:pt x="50800" y="4824349"/>
                    <a:pt x="148844" y="4922266"/>
                    <a:pt x="270002" y="4922266"/>
                  </a:cubicBezTo>
                  <a:lnTo>
                    <a:pt x="6674612" y="4922266"/>
                  </a:lnTo>
                  <a:cubicBezTo>
                    <a:pt x="6795770" y="4922266"/>
                    <a:pt x="6893814" y="4824349"/>
                    <a:pt x="6893814" y="4703826"/>
                  </a:cubicBezTo>
                  <a:lnTo>
                    <a:pt x="6893814" y="269240"/>
                  </a:lnTo>
                  <a:cubicBezTo>
                    <a:pt x="6893814" y="148717"/>
                    <a:pt x="6795770" y="50800"/>
                    <a:pt x="6674612" y="50800"/>
                  </a:cubicBezTo>
                  <a:lnTo>
                    <a:pt x="270002" y="50800"/>
                  </a:lnTo>
                  <a:lnTo>
                    <a:pt x="270002" y="25400"/>
                  </a:lnTo>
                  <a:lnTo>
                    <a:pt x="270002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520755" y="3297585"/>
            <a:ext cx="152400" cy="3691681"/>
            <a:chOff x="0" y="0"/>
            <a:chExt cx="203200" cy="492224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3200" cy="4922266"/>
            </a:xfrm>
            <a:custGeom>
              <a:avLst/>
              <a:gdLst/>
              <a:ahLst/>
              <a:cxnLst/>
              <a:rect l="l" t="t" r="r" b="b"/>
              <a:pathLst>
                <a:path w="203200" h="492226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820666"/>
                  </a:lnTo>
                  <a:cubicBezTo>
                    <a:pt x="203200" y="4876800"/>
                    <a:pt x="157734" y="4922266"/>
                    <a:pt x="101600" y="4922266"/>
                  </a:cubicBezTo>
                  <a:cubicBezTo>
                    <a:pt x="45466" y="4922266"/>
                    <a:pt x="0" y="4876800"/>
                    <a:pt x="0" y="4820666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7019776" y="3606105"/>
            <a:ext cx="41148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File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19776" y="4238922"/>
            <a:ext cx="4362748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file_id (PK)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19776" y="4840635"/>
            <a:ext cx="4362748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filename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19776" y="5442347"/>
            <a:ext cx="4362748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type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19776" y="6044059"/>
            <a:ext cx="4362748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uploaded_date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018615" y="3278535"/>
            <a:ext cx="5208389" cy="3729781"/>
            <a:chOff x="0" y="0"/>
            <a:chExt cx="6944518" cy="4973042"/>
          </a:xfrm>
        </p:grpSpPr>
        <p:sp>
          <p:nvSpPr>
            <p:cNvPr id="27" name="Freeform 27"/>
            <p:cNvSpPr/>
            <p:nvPr/>
          </p:nvSpPr>
          <p:spPr>
            <a:xfrm>
              <a:off x="25400" y="25400"/>
              <a:ext cx="6893814" cy="4922266"/>
            </a:xfrm>
            <a:custGeom>
              <a:avLst/>
              <a:gdLst/>
              <a:ahLst/>
              <a:cxnLst/>
              <a:rect l="l" t="t" r="r" b="b"/>
              <a:pathLst>
                <a:path w="6893814" h="4922266">
                  <a:moveTo>
                    <a:pt x="0" y="243840"/>
                  </a:moveTo>
                  <a:cubicBezTo>
                    <a:pt x="0" y="109220"/>
                    <a:pt x="109474" y="0"/>
                    <a:pt x="244602" y="0"/>
                  </a:cubicBezTo>
                  <a:lnTo>
                    <a:pt x="6649212" y="0"/>
                  </a:lnTo>
                  <a:cubicBezTo>
                    <a:pt x="6784340" y="0"/>
                    <a:pt x="6893814" y="109220"/>
                    <a:pt x="6893814" y="243840"/>
                  </a:cubicBezTo>
                  <a:lnTo>
                    <a:pt x="6893814" y="4678426"/>
                  </a:lnTo>
                  <a:cubicBezTo>
                    <a:pt x="6893814" y="4813046"/>
                    <a:pt x="6784340" y="4922266"/>
                    <a:pt x="6649212" y="4922266"/>
                  </a:cubicBezTo>
                  <a:lnTo>
                    <a:pt x="244602" y="4922266"/>
                  </a:lnTo>
                  <a:cubicBezTo>
                    <a:pt x="109474" y="4922266"/>
                    <a:pt x="0" y="4813046"/>
                    <a:pt x="0" y="4678426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6944614" cy="4973066"/>
            </a:xfrm>
            <a:custGeom>
              <a:avLst/>
              <a:gdLst/>
              <a:ahLst/>
              <a:cxnLst/>
              <a:rect l="l" t="t" r="r" b="b"/>
              <a:pathLst>
                <a:path w="6944614" h="4973066">
                  <a:moveTo>
                    <a:pt x="0" y="269240"/>
                  </a:moveTo>
                  <a:cubicBezTo>
                    <a:pt x="0" y="120523"/>
                    <a:pt x="120904" y="0"/>
                    <a:pt x="270002" y="0"/>
                  </a:cubicBezTo>
                  <a:lnTo>
                    <a:pt x="6674612" y="0"/>
                  </a:lnTo>
                  <a:lnTo>
                    <a:pt x="6674612" y="25400"/>
                  </a:lnTo>
                  <a:lnTo>
                    <a:pt x="6674612" y="0"/>
                  </a:lnTo>
                  <a:cubicBezTo>
                    <a:pt x="6823583" y="0"/>
                    <a:pt x="6944614" y="120523"/>
                    <a:pt x="6944614" y="269240"/>
                  </a:cubicBezTo>
                  <a:lnTo>
                    <a:pt x="6919214" y="269240"/>
                  </a:lnTo>
                  <a:lnTo>
                    <a:pt x="6944614" y="269240"/>
                  </a:lnTo>
                  <a:lnTo>
                    <a:pt x="6944614" y="4703826"/>
                  </a:lnTo>
                  <a:lnTo>
                    <a:pt x="6919214" y="4703826"/>
                  </a:lnTo>
                  <a:lnTo>
                    <a:pt x="6944614" y="4703826"/>
                  </a:lnTo>
                  <a:cubicBezTo>
                    <a:pt x="6944614" y="4852543"/>
                    <a:pt x="6823710" y="4973066"/>
                    <a:pt x="6674612" y="4973066"/>
                  </a:cubicBezTo>
                  <a:lnTo>
                    <a:pt x="6674612" y="4947666"/>
                  </a:lnTo>
                  <a:lnTo>
                    <a:pt x="6674612" y="4973066"/>
                  </a:lnTo>
                  <a:lnTo>
                    <a:pt x="270002" y="4973066"/>
                  </a:lnTo>
                  <a:lnTo>
                    <a:pt x="270002" y="4947666"/>
                  </a:lnTo>
                  <a:lnTo>
                    <a:pt x="270002" y="4973066"/>
                  </a:lnTo>
                  <a:cubicBezTo>
                    <a:pt x="120904" y="4973066"/>
                    <a:pt x="0" y="4852543"/>
                    <a:pt x="0" y="4703826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703826"/>
                  </a:lnTo>
                  <a:lnTo>
                    <a:pt x="25400" y="4703826"/>
                  </a:lnTo>
                  <a:lnTo>
                    <a:pt x="50800" y="4703826"/>
                  </a:lnTo>
                  <a:cubicBezTo>
                    <a:pt x="50800" y="4824349"/>
                    <a:pt x="148844" y="4922266"/>
                    <a:pt x="270002" y="4922266"/>
                  </a:cubicBezTo>
                  <a:lnTo>
                    <a:pt x="6674612" y="4922266"/>
                  </a:lnTo>
                  <a:cubicBezTo>
                    <a:pt x="6795770" y="4922266"/>
                    <a:pt x="6893814" y="4824349"/>
                    <a:pt x="6893814" y="4703826"/>
                  </a:cubicBezTo>
                  <a:lnTo>
                    <a:pt x="6893814" y="269240"/>
                  </a:lnTo>
                  <a:cubicBezTo>
                    <a:pt x="6893814" y="148717"/>
                    <a:pt x="6795770" y="50800"/>
                    <a:pt x="6674612" y="50800"/>
                  </a:cubicBezTo>
                  <a:lnTo>
                    <a:pt x="270002" y="50800"/>
                  </a:lnTo>
                  <a:lnTo>
                    <a:pt x="270002" y="25400"/>
                  </a:lnTo>
                  <a:lnTo>
                    <a:pt x="270002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1999565" y="3297585"/>
            <a:ext cx="152400" cy="3691681"/>
            <a:chOff x="0" y="0"/>
            <a:chExt cx="203200" cy="492224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03200" cy="4922266"/>
            </a:xfrm>
            <a:custGeom>
              <a:avLst/>
              <a:gdLst/>
              <a:ahLst/>
              <a:cxnLst/>
              <a:rect l="l" t="t" r="r" b="b"/>
              <a:pathLst>
                <a:path w="203200" h="492226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820666"/>
                  </a:lnTo>
                  <a:cubicBezTo>
                    <a:pt x="203200" y="4876800"/>
                    <a:pt x="157734" y="4922266"/>
                    <a:pt x="101600" y="4922266"/>
                  </a:cubicBezTo>
                  <a:cubicBezTo>
                    <a:pt x="45466" y="4922266"/>
                    <a:pt x="0" y="4876800"/>
                    <a:pt x="0" y="4820666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2498586" y="3606105"/>
            <a:ext cx="41148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Export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498586" y="4238922"/>
            <a:ext cx="4362748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export_id (PK)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98586" y="4840635"/>
            <a:ext cx="4362748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format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98586" y="5442347"/>
            <a:ext cx="4362748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180" lvl="1" indent="-179090" algn="l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generated_date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196840" y="9210675"/>
            <a:ext cx="277320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0154" y="578495"/>
            <a:ext cx="11085611" cy="114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Relationships &amp; Cardinality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154" y="2786955"/>
            <a:ext cx="16307692" cy="54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Crow's foot notation clarifies the powerful one-to-many connections that enable a rich, interconnected learning experience.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154" y="3812232"/>
            <a:ext cx="7808714" cy="54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User creates Roadmap (1:N)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154" y="4519315"/>
            <a:ext cx="7808714" cy="54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single user can create multiple unique roadmaps.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0154" y="5226397"/>
            <a:ext cx="7808714" cy="54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Roadmap contains Topics (1:N)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154" y="5933480"/>
            <a:ext cx="7808714" cy="54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Each roadmap is composed of several distinct topics.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8658" y="3812232"/>
            <a:ext cx="7808714" cy="54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Topic linked with Resource (1:N)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8658" y="4519315"/>
            <a:ext cx="7808714" cy="100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topic can be supported by numerous relevant learning resources.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8658" y="5678984"/>
            <a:ext cx="7808714" cy="54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Roadmap interacts with File (1:N)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8658" y="6386066"/>
            <a:ext cx="7808714" cy="100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roadmap can reference or be informed by multiple uploaded user files.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98658" y="7545735"/>
            <a:ext cx="7808714" cy="54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Roadmap generates Export (1:N)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98658" y="8252818"/>
            <a:ext cx="7808714" cy="54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single roadmap can be exported in various formats over time.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92832" y="9210675"/>
            <a:ext cx="285335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231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474470" y="527894"/>
            <a:ext cx="5338911" cy="478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812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Initial Implementation Progress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33400" y="1357611"/>
            <a:ext cx="9045328" cy="8303864"/>
            <a:chOff x="0" y="0"/>
            <a:chExt cx="13233797" cy="1323379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3233781" cy="13233781"/>
            </a:xfrm>
            <a:custGeom>
              <a:avLst/>
              <a:gdLst/>
              <a:ahLst/>
              <a:cxnLst/>
              <a:rect l="l" t="t" r="r" b="b"/>
              <a:pathLst>
                <a:path w="13233781" h="13233781">
                  <a:moveTo>
                    <a:pt x="0" y="0"/>
                  </a:moveTo>
                  <a:lnTo>
                    <a:pt x="13233781" y="0"/>
                  </a:lnTo>
                  <a:lnTo>
                    <a:pt x="13233781" y="13233781"/>
                  </a:lnTo>
                  <a:lnTo>
                    <a:pt x="0" y="13233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08272" y="11557099"/>
            <a:ext cx="992534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562" i="1">
                <a:solidFill>
                  <a:srgbClr val="E0E4E6"/>
                </a:solidFill>
                <a:latin typeface="Barlow Italics"/>
                <a:ea typeface="Barlow Italics"/>
                <a:cs typeface="Barlow Italics"/>
                <a:sym typeface="Barlow Italics"/>
              </a:rPr>
              <a:t>Prototype: Roadmap Visualization UI with AI Q&amp;A and Export Options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36958" y="5016848"/>
            <a:ext cx="2248792" cy="30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Key Achievements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36958" y="5471518"/>
            <a:ext cx="6452295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Functional roadmap visualization UI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36958" y="5866060"/>
            <a:ext cx="6452295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Basic AI Q&amp;A demonstration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6958" y="6260604"/>
            <a:ext cx="6452295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Initial JSON/PDF export capabilities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36958" y="6815286"/>
            <a:ext cx="2248792" cy="30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Next Steps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36958" y="7269956"/>
            <a:ext cx="6452295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Developing advanced personalization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36958" y="7664500"/>
            <a:ext cx="6452295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Implementing collaborative learning functionalities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36958" y="8059042"/>
            <a:ext cx="6452295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Conducting user testing and gathering feedback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89626" y="9210675"/>
            <a:ext cx="291747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62582" y="934641"/>
            <a:ext cx="6330554" cy="56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Research Outcome &amp; Innovation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2582" y="1943249"/>
            <a:ext cx="5295900" cy="34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Core Innovation: Unifying Disparate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2582" y="2409974"/>
            <a:ext cx="8250585" cy="67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AI-Powered Roadmap Builder stands as a unique solution by being the </a:t>
            </a:r>
            <a:r>
              <a:rPr lang="en-US" sz="143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first tool to seamlessly combine</a:t>
            </a: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2582" y="3185964"/>
            <a:ext cx="8250585" cy="36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Dynamic AI-driven roadmap generation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2582" y="3555057"/>
            <a:ext cx="8250585" cy="36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Interactive AI Q&amp;A capabilities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2582" y="3924151"/>
            <a:ext cx="8250585" cy="36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Direct integration with YouTube video lectures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2582" y="4293245"/>
            <a:ext cx="8250585" cy="36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Robust file interaction and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2582" y="4662339"/>
            <a:ext cx="8250585" cy="36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Structured content export functionality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2582" y="5135464"/>
            <a:ext cx="8250585" cy="67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comprehensive integration addresses the fragmented nature of current learning tools, offering an unparalleled, unified learning ecosystem.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84357" y="1943249"/>
            <a:ext cx="3218855" cy="34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Future Research Directions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74832" y="2490788"/>
            <a:ext cx="8269635" cy="2250876"/>
            <a:chOff x="0" y="0"/>
            <a:chExt cx="11026180" cy="3001168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11000740" cy="2975737"/>
            </a:xfrm>
            <a:custGeom>
              <a:avLst/>
              <a:gdLst/>
              <a:ahLst/>
              <a:cxnLst/>
              <a:rect l="l" t="t" r="r" b="b"/>
              <a:pathLst>
                <a:path w="11000740" h="2975737">
                  <a:moveTo>
                    <a:pt x="0" y="378587"/>
                  </a:moveTo>
                  <a:cubicBezTo>
                    <a:pt x="0" y="169545"/>
                    <a:pt x="170561" y="0"/>
                    <a:pt x="381000" y="0"/>
                  </a:cubicBezTo>
                  <a:lnTo>
                    <a:pt x="10619740" y="0"/>
                  </a:lnTo>
                  <a:cubicBezTo>
                    <a:pt x="10830179" y="0"/>
                    <a:pt x="11000740" y="169545"/>
                    <a:pt x="11000740" y="378587"/>
                  </a:cubicBezTo>
                  <a:lnTo>
                    <a:pt x="11000740" y="2597150"/>
                  </a:lnTo>
                  <a:cubicBezTo>
                    <a:pt x="11000740" y="2806319"/>
                    <a:pt x="10830179" y="2975737"/>
                    <a:pt x="10619740" y="2975737"/>
                  </a:cubicBezTo>
                  <a:lnTo>
                    <a:pt x="381000" y="2975737"/>
                  </a:lnTo>
                  <a:cubicBezTo>
                    <a:pt x="170561" y="2975737"/>
                    <a:pt x="0" y="2806192"/>
                    <a:pt x="0" y="2597150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1026140" cy="3001137"/>
            </a:xfrm>
            <a:custGeom>
              <a:avLst/>
              <a:gdLst/>
              <a:ahLst/>
              <a:cxnLst/>
              <a:rect l="l" t="t" r="r" b="b"/>
              <a:pathLst>
                <a:path w="11026140" h="3001137">
                  <a:moveTo>
                    <a:pt x="0" y="391287"/>
                  </a:moveTo>
                  <a:cubicBezTo>
                    <a:pt x="0" y="175133"/>
                    <a:pt x="176276" y="0"/>
                    <a:pt x="393700" y="0"/>
                  </a:cubicBezTo>
                  <a:lnTo>
                    <a:pt x="10632440" y="0"/>
                  </a:lnTo>
                  <a:lnTo>
                    <a:pt x="10632440" y="12700"/>
                  </a:lnTo>
                  <a:lnTo>
                    <a:pt x="10632440" y="0"/>
                  </a:lnTo>
                  <a:cubicBezTo>
                    <a:pt x="10849737" y="0"/>
                    <a:pt x="11026140" y="175133"/>
                    <a:pt x="11026140" y="391287"/>
                  </a:cubicBezTo>
                  <a:lnTo>
                    <a:pt x="11013440" y="391287"/>
                  </a:lnTo>
                  <a:lnTo>
                    <a:pt x="11026140" y="391287"/>
                  </a:lnTo>
                  <a:lnTo>
                    <a:pt x="11026140" y="2609850"/>
                  </a:lnTo>
                  <a:lnTo>
                    <a:pt x="11013440" y="2609850"/>
                  </a:lnTo>
                  <a:lnTo>
                    <a:pt x="11026140" y="2609850"/>
                  </a:lnTo>
                  <a:cubicBezTo>
                    <a:pt x="11026140" y="2826004"/>
                    <a:pt x="10849864" y="3001137"/>
                    <a:pt x="10632440" y="3001137"/>
                  </a:cubicBezTo>
                  <a:lnTo>
                    <a:pt x="10632440" y="2988437"/>
                  </a:lnTo>
                  <a:lnTo>
                    <a:pt x="10632440" y="3001137"/>
                  </a:lnTo>
                  <a:lnTo>
                    <a:pt x="393700" y="3001137"/>
                  </a:lnTo>
                  <a:lnTo>
                    <a:pt x="393700" y="2988437"/>
                  </a:lnTo>
                  <a:lnTo>
                    <a:pt x="393700" y="3001137"/>
                  </a:lnTo>
                  <a:cubicBezTo>
                    <a:pt x="176403" y="3001137"/>
                    <a:pt x="0" y="2826004"/>
                    <a:pt x="0" y="2609850"/>
                  </a:cubicBezTo>
                  <a:lnTo>
                    <a:pt x="0" y="391287"/>
                  </a:lnTo>
                  <a:lnTo>
                    <a:pt x="12700" y="391287"/>
                  </a:lnTo>
                  <a:lnTo>
                    <a:pt x="0" y="391287"/>
                  </a:lnTo>
                  <a:moveTo>
                    <a:pt x="25400" y="391287"/>
                  </a:moveTo>
                  <a:lnTo>
                    <a:pt x="25400" y="2609850"/>
                  </a:lnTo>
                  <a:lnTo>
                    <a:pt x="12700" y="2609850"/>
                  </a:lnTo>
                  <a:lnTo>
                    <a:pt x="25400" y="2609850"/>
                  </a:lnTo>
                  <a:cubicBezTo>
                    <a:pt x="25400" y="2811907"/>
                    <a:pt x="190246" y="2975737"/>
                    <a:pt x="393700" y="2975737"/>
                  </a:cubicBezTo>
                  <a:lnTo>
                    <a:pt x="10632440" y="2975737"/>
                  </a:lnTo>
                  <a:cubicBezTo>
                    <a:pt x="10835894" y="2975737"/>
                    <a:pt x="11000740" y="2811780"/>
                    <a:pt x="11000740" y="2609850"/>
                  </a:cubicBezTo>
                  <a:lnTo>
                    <a:pt x="11000740" y="391287"/>
                  </a:lnTo>
                  <a:cubicBezTo>
                    <a:pt x="11000740" y="189357"/>
                    <a:pt x="10836021" y="25400"/>
                    <a:pt x="10632440" y="25400"/>
                  </a:cubicBezTo>
                  <a:lnTo>
                    <a:pt x="393700" y="25400"/>
                  </a:lnTo>
                  <a:lnTo>
                    <a:pt x="393700" y="12700"/>
                  </a:lnTo>
                  <a:lnTo>
                    <a:pt x="393700" y="25400"/>
                  </a:lnTo>
                  <a:cubicBezTo>
                    <a:pt x="190246" y="25400"/>
                    <a:pt x="25400" y="189357"/>
                    <a:pt x="25400" y="391287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592716" y="2708672"/>
            <a:ext cx="567929" cy="567929"/>
            <a:chOff x="0" y="0"/>
            <a:chExt cx="757238" cy="7572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57301" cy="757301"/>
            </a:xfrm>
            <a:custGeom>
              <a:avLst/>
              <a:gdLst/>
              <a:ahLst/>
              <a:cxnLst/>
              <a:rect l="l" t="t" r="r" b="b"/>
              <a:pathLst>
                <a:path w="757301" h="757301">
                  <a:moveTo>
                    <a:pt x="0" y="378587"/>
                  </a:moveTo>
                  <a:cubicBezTo>
                    <a:pt x="0" y="169545"/>
                    <a:pt x="169545" y="0"/>
                    <a:pt x="378587" y="0"/>
                  </a:cubicBezTo>
                  <a:cubicBezTo>
                    <a:pt x="587629" y="0"/>
                    <a:pt x="757301" y="169545"/>
                    <a:pt x="757301" y="378587"/>
                  </a:cubicBezTo>
                  <a:cubicBezTo>
                    <a:pt x="757301" y="587629"/>
                    <a:pt x="587756" y="757301"/>
                    <a:pt x="378587" y="757301"/>
                  </a:cubicBezTo>
                  <a:cubicBezTo>
                    <a:pt x="169418" y="757301"/>
                    <a:pt x="0" y="587756"/>
                    <a:pt x="0" y="378587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748838" y="2832944"/>
            <a:ext cx="255537" cy="319385"/>
            <a:chOff x="0" y="0"/>
            <a:chExt cx="340717" cy="425847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340741" cy="425831"/>
            </a:xfrm>
            <a:custGeom>
              <a:avLst/>
              <a:gdLst/>
              <a:ahLst/>
              <a:cxnLst/>
              <a:rect l="l" t="t" r="r" b="b"/>
              <a:pathLst>
                <a:path w="340741" h="425831">
                  <a:moveTo>
                    <a:pt x="0" y="0"/>
                  </a:moveTo>
                  <a:lnTo>
                    <a:pt x="340741" y="0"/>
                  </a:lnTo>
                  <a:lnTo>
                    <a:pt x="340741" y="425831"/>
                  </a:lnTo>
                  <a:lnTo>
                    <a:pt x="0" y="425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76" r="7" b="-379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592716" y="3437334"/>
            <a:ext cx="2103388" cy="29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Adaptive AI Tutors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92716" y="3851374"/>
            <a:ext cx="7833866" cy="67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Developing AI agents that provide personalised, real-time tutoring based on user learning patterns.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374832" y="4911924"/>
            <a:ext cx="8269635" cy="2250876"/>
            <a:chOff x="0" y="0"/>
            <a:chExt cx="11026180" cy="3001168"/>
          </a:xfrm>
        </p:grpSpPr>
        <p:sp>
          <p:nvSpPr>
            <p:cNvPr id="26" name="Freeform 26"/>
            <p:cNvSpPr/>
            <p:nvPr/>
          </p:nvSpPr>
          <p:spPr>
            <a:xfrm>
              <a:off x="12700" y="12700"/>
              <a:ext cx="11000740" cy="2975737"/>
            </a:xfrm>
            <a:custGeom>
              <a:avLst/>
              <a:gdLst/>
              <a:ahLst/>
              <a:cxnLst/>
              <a:rect l="l" t="t" r="r" b="b"/>
              <a:pathLst>
                <a:path w="11000740" h="2975737">
                  <a:moveTo>
                    <a:pt x="0" y="378587"/>
                  </a:moveTo>
                  <a:cubicBezTo>
                    <a:pt x="0" y="169545"/>
                    <a:pt x="170561" y="0"/>
                    <a:pt x="381000" y="0"/>
                  </a:cubicBezTo>
                  <a:lnTo>
                    <a:pt x="10619740" y="0"/>
                  </a:lnTo>
                  <a:cubicBezTo>
                    <a:pt x="10830179" y="0"/>
                    <a:pt x="11000740" y="169545"/>
                    <a:pt x="11000740" y="378587"/>
                  </a:cubicBezTo>
                  <a:lnTo>
                    <a:pt x="11000740" y="2597150"/>
                  </a:lnTo>
                  <a:cubicBezTo>
                    <a:pt x="11000740" y="2806319"/>
                    <a:pt x="10830179" y="2975737"/>
                    <a:pt x="10619740" y="2975737"/>
                  </a:cubicBezTo>
                  <a:lnTo>
                    <a:pt x="381000" y="2975737"/>
                  </a:lnTo>
                  <a:cubicBezTo>
                    <a:pt x="170561" y="2975737"/>
                    <a:pt x="0" y="2806192"/>
                    <a:pt x="0" y="2597150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1026140" cy="3001137"/>
            </a:xfrm>
            <a:custGeom>
              <a:avLst/>
              <a:gdLst/>
              <a:ahLst/>
              <a:cxnLst/>
              <a:rect l="l" t="t" r="r" b="b"/>
              <a:pathLst>
                <a:path w="11026140" h="3001137">
                  <a:moveTo>
                    <a:pt x="0" y="391287"/>
                  </a:moveTo>
                  <a:cubicBezTo>
                    <a:pt x="0" y="175133"/>
                    <a:pt x="176276" y="0"/>
                    <a:pt x="393700" y="0"/>
                  </a:cubicBezTo>
                  <a:lnTo>
                    <a:pt x="10632440" y="0"/>
                  </a:lnTo>
                  <a:lnTo>
                    <a:pt x="10632440" y="12700"/>
                  </a:lnTo>
                  <a:lnTo>
                    <a:pt x="10632440" y="0"/>
                  </a:lnTo>
                  <a:cubicBezTo>
                    <a:pt x="10849737" y="0"/>
                    <a:pt x="11026140" y="175133"/>
                    <a:pt x="11026140" y="391287"/>
                  </a:cubicBezTo>
                  <a:lnTo>
                    <a:pt x="11013440" y="391287"/>
                  </a:lnTo>
                  <a:lnTo>
                    <a:pt x="11026140" y="391287"/>
                  </a:lnTo>
                  <a:lnTo>
                    <a:pt x="11026140" y="2609850"/>
                  </a:lnTo>
                  <a:lnTo>
                    <a:pt x="11013440" y="2609850"/>
                  </a:lnTo>
                  <a:lnTo>
                    <a:pt x="11026140" y="2609850"/>
                  </a:lnTo>
                  <a:cubicBezTo>
                    <a:pt x="11026140" y="2826004"/>
                    <a:pt x="10849864" y="3001137"/>
                    <a:pt x="10632440" y="3001137"/>
                  </a:cubicBezTo>
                  <a:lnTo>
                    <a:pt x="10632440" y="2988437"/>
                  </a:lnTo>
                  <a:lnTo>
                    <a:pt x="10632440" y="3001137"/>
                  </a:lnTo>
                  <a:lnTo>
                    <a:pt x="393700" y="3001137"/>
                  </a:lnTo>
                  <a:lnTo>
                    <a:pt x="393700" y="2988437"/>
                  </a:lnTo>
                  <a:lnTo>
                    <a:pt x="393700" y="3001137"/>
                  </a:lnTo>
                  <a:cubicBezTo>
                    <a:pt x="176403" y="3001137"/>
                    <a:pt x="0" y="2826004"/>
                    <a:pt x="0" y="2609850"/>
                  </a:cubicBezTo>
                  <a:lnTo>
                    <a:pt x="0" y="391287"/>
                  </a:lnTo>
                  <a:lnTo>
                    <a:pt x="12700" y="391287"/>
                  </a:lnTo>
                  <a:lnTo>
                    <a:pt x="0" y="391287"/>
                  </a:lnTo>
                  <a:moveTo>
                    <a:pt x="25400" y="391287"/>
                  </a:moveTo>
                  <a:lnTo>
                    <a:pt x="25400" y="2609850"/>
                  </a:lnTo>
                  <a:lnTo>
                    <a:pt x="12700" y="2609850"/>
                  </a:lnTo>
                  <a:lnTo>
                    <a:pt x="25400" y="2609850"/>
                  </a:lnTo>
                  <a:cubicBezTo>
                    <a:pt x="25400" y="2811907"/>
                    <a:pt x="190246" y="2975737"/>
                    <a:pt x="393700" y="2975737"/>
                  </a:cubicBezTo>
                  <a:lnTo>
                    <a:pt x="10632440" y="2975737"/>
                  </a:lnTo>
                  <a:cubicBezTo>
                    <a:pt x="10835894" y="2975737"/>
                    <a:pt x="11000740" y="2811780"/>
                    <a:pt x="11000740" y="2609850"/>
                  </a:cubicBezTo>
                  <a:lnTo>
                    <a:pt x="11000740" y="391287"/>
                  </a:lnTo>
                  <a:cubicBezTo>
                    <a:pt x="11000740" y="189357"/>
                    <a:pt x="10836021" y="25400"/>
                    <a:pt x="10632440" y="25400"/>
                  </a:cubicBezTo>
                  <a:lnTo>
                    <a:pt x="393700" y="25400"/>
                  </a:lnTo>
                  <a:lnTo>
                    <a:pt x="393700" y="12700"/>
                  </a:lnTo>
                  <a:lnTo>
                    <a:pt x="393700" y="25400"/>
                  </a:lnTo>
                  <a:cubicBezTo>
                    <a:pt x="190246" y="25400"/>
                    <a:pt x="25400" y="189357"/>
                    <a:pt x="25400" y="391287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592716" y="5129807"/>
            <a:ext cx="567929" cy="567929"/>
            <a:chOff x="0" y="0"/>
            <a:chExt cx="757238" cy="7572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57301" cy="757301"/>
            </a:xfrm>
            <a:custGeom>
              <a:avLst/>
              <a:gdLst/>
              <a:ahLst/>
              <a:cxnLst/>
              <a:rect l="l" t="t" r="r" b="b"/>
              <a:pathLst>
                <a:path w="757301" h="757301">
                  <a:moveTo>
                    <a:pt x="0" y="378587"/>
                  </a:moveTo>
                  <a:cubicBezTo>
                    <a:pt x="0" y="169545"/>
                    <a:pt x="169545" y="0"/>
                    <a:pt x="378587" y="0"/>
                  </a:cubicBezTo>
                  <a:cubicBezTo>
                    <a:pt x="587629" y="0"/>
                    <a:pt x="757301" y="169545"/>
                    <a:pt x="757301" y="378587"/>
                  </a:cubicBezTo>
                  <a:cubicBezTo>
                    <a:pt x="757301" y="587629"/>
                    <a:pt x="587756" y="757301"/>
                    <a:pt x="378587" y="757301"/>
                  </a:cubicBezTo>
                  <a:cubicBezTo>
                    <a:pt x="169418" y="757301"/>
                    <a:pt x="0" y="587756"/>
                    <a:pt x="0" y="378587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9748838" y="5254079"/>
            <a:ext cx="255537" cy="319385"/>
            <a:chOff x="0" y="0"/>
            <a:chExt cx="340717" cy="425847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340741" cy="425831"/>
            </a:xfrm>
            <a:custGeom>
              <a:avLst/>
              <a:gdLst/>
              <a:ahLst/>
              <a:cxnLst/>
              <a:rect l="l" t="t" r="r" b="b"/>
              <a:pathLst>
                <a:path w="340741" h="425831">
                  <a:moveTo>
                    <a:pt x="0" y="0"/>
                  </a:moveTo>
                  <a:lnTo>
                    <a:pt x="340741" y="0"/>
                  </a:lnTo>
                  <a:lnTo>
                    <a:pt x="340741" y="425831"/>
                  </a:lnTo>
                  <a:lnTo>
                    <a:pt x="0" y="425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76" r="7" b="-379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9592716" y="5858470"/>
            <a:ext cx="4231035" cy="29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AI-Based Personalised Learning Roadmaps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92716" y="6272510"/>
            <a:ext cx="7833866" cy="67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Advanced algorithms for highly customised learning paths, adapting dynamically to individual progress and knowledge gaps.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374832" y="7333059"/>
            <a:ext cx="8269635" cy="2250876"/>
            <a:chOff x="0" y="0"/>
            <a:chExt cx="11026180" cy="3001168"/>
          </a:xfrm>
        </p:grpSpPr>
        <p:sp>
          <p:nvSpPr>
            <p:cNvPr id="35" name="Freeform 35"/>
            <p:cNvSpPr/>
            <p:nvPr/>
          </p:nvSpPr>
          <p:spPr>
            <a:xfrm>
              <a:off x="12700" y="12700"/>
              <a:ext cx="11000740" cy="2975737"/>
            </a:xfrm>
            <a:custGeom>
              <a:avLst/>
              <a:gdLst/>
              <a:ahLst/>
              <a:cxnLst/>
              <a:rect l="l" t="t" r="r" b="b"/>
              <a:pathLst>
                <a:path w="11000740" h="2975737">
                  <a:moveTo>
                    <a:pt x="0" y="378587"/>
                  </a:moveTo>
                  <a:cubicBezTo>
                    <a:pt x="0" y="169545"/>
                    <a:pt x="170561" y="0"/>
                    <a:pt x="381000" y="0"/>
                  </a:cubicBezTo>
                  <a:lnTo>
                    <a:pt x="10619740" y="0"/>
                  </a:lnTo>
                  <a:cubicBezTo>
                    <a:pt x="10830179" y="0"/>
                    <a:pt x="11000740" y="169545"/>
                    <a:pt x="11000740" y="378587"/>
                  </a:cubicBezTo>
                  <a:lnTo>
                    <a:pt x="11000740" y="2597150"/>
                  </a:lnTo>
                  <a:cubicBezTo>
                    <a:pt x="11000740" y="2806319"/>
                    <a:pt x="10830179" y="2975737"/>
                    <a:pt x="10619740" y="2975737"/>
                  </a:cubicBezTo>
                  <a:lnTo>
                    <a:pt x="381000" y="2975737"/>
                  </a:lnTo>
                  <a:cubicBezTo>
                    <a:pt x="170561" y="2975737"/>
                    <a:pt x="0" y="2806192"/>
                    <a:pt x="0" y="2597150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026140" cy="3001137"/>
            </a:xfrm>
            <a:custGeom>
              <a:avLst/>
              <a:gdLst/>
              <a:ahLst/>
              <a:cxnLst/>
              <a:rect l="l" t="t" r="r" b="b"/>
              <a:pathLst>
                <a:path w="11026140" h="3001137">
                  <a:moveTo>
                    <a:pt x="0" y="391287"/>
                  </a:moveTo>
                  <a:cubicBezTo>
                    <a:pt x="0" y="175133"/>
                    <a:pt x="176276" y="0"/>
                    <a:pt x="393700" y="0"/>
                  </a:cubicBezTo>
                  <a:lnTo>
                    <a:pt x="10632440" y="0"/>
                  </a:lnTo>
                  <a:lnTo>
                    <a:pt x="10632440" y="12700"/>
                  </a:lnTo>
                  <a:lnTo>
                    <a:pt x="10632440" y="0"/>
                  </a:lnTo>
                  <a:cubicBezTo>
                    <a:pt x="10849737" y="0"/>
                    <a:pt x="11026140" y="175133"/>
                    <a:pt x="11026140" y="391287"/>
                  </a:cubicBezTo>
                  <a:lnTo>
                    <a:pt x="11013440" y="391287"/>
                  </a:lnTo>
                  <a:lnTo>
                    <a:pt x="11026140" y="391287"/>
                  </a:lnTo>
                  <a:lnTo>
                    <a:pt x="11026140" y="2609850"/>
                  </a:lnTo>
                  <a:lnTo>
                    <a:pt x="11013440" y="2609850"/>
                  </a:lnTo>
                  <a:lnTo>
                    <a:pt x="11026140" y="2609850"/>
                  </a:lnTo>
                  <a:cubicBezTo>
                    <a:pt x="11026140" y="2826004"/>
                    <a:pt x="10849864" y="3001137"/>
                    <a:pt x="10632440" y="3001137"/>
                  </a:cubicBezTo>
                  <a:lnTo>
                    <a:pt x="10632440" y="2988437"/>
                  </a:lnTo>
                  <a:lnTo>
                    <a:pt x="10632440" y="3001137"/>
                  </a:lnTo>
                  <a:lnTo>
                    <a:pt x="393700" y="3001137"/>
                  </a:lnTo>
                  <a:lnTo>
                    <a:pt x="393700" y="2988437"/>
                  </a:lnTo>
                  <a:lnTo>
                    <a:pt x="393700" y="3001137"/>
                  </a:lnTo>
                  <a:cubicBezTo>
                    <a:pt x="176403" y="3001137"/>
                    <a:pt x="0" y="2826004"/>
                    <a:pt x="0" y="2609850"/>
                  </a:cubicBezTo>
                  <a:lnTo>
                    <a:pt x="0" y="391287"/>
                  </a:lnTo>
                  <a:lnTo>
                    <a:pt x="12700" y="391287"/>
                  </a:lnTo>
                  <a:lnTo>
                    <a:pt x="0" y="391287"/>
                  </a:lnTo>
                  <a:moveTo>
                    <a:pt x="25400" y="391287"/>
                  </a:moveTo>
                  <a:lnTo>
                    <a:pt x="25400" y="2609850"/>
                  </a:lnTo>
                  <a:lnTo>
                    <a:pt x="12700" y="2609850"/>
                  </a:lnTo>
                  <a:lnTo>
                    <a:pt x="25400" y="2609850"/>
                  </a:lnTo>
                  <a:cubicBezTo>
                    <a:pt x="25400" y="2811907"/>
                    <a:pt x="190246" y="2975737"/>
                    <a:pt x="393700" y="2975737"/>
                  </a:cubicBezTo>
                  <a:lnTo>
                    <a:pt x="10632440" y="2975737"/>
                  </a:lnTo>
                  <a:cubicBezTo>
                    <a:pt x="10835894" y="2975737"/>
                    <a:pt x="11000740" y="2811780"/>
                    <a:pt x="11000740" y="2609850"/>
                  </a:cubicBezTo>
                  <a:lnTo>
                    <a:pt x="11000740" y="391287"/>
                  </a:lnTo>
                  <a:cubicBezTo>
                    <a:pt x="11000740" y="189357"/>
                    <a:pt x="10836021" y="25400"/>
                    <a:pt x="10632440" y="25400"/>
                  </a:cubicBezTo>
                  <a:lnTo>
                    <a:pt x="393700" y="25400"/>
                  </a:lnTo>
                  <a:lnTo>
                    <a:pt x="393700" y="12700"/>
                  </a:lnTo>
                  <a:lnTo>
                    <a:pt x="393700" y="25400"/>
                  </a:lnTo>
                  <a:cubicBezTo>
                    <a:pt x="190246" y="25400"/>
                    <a:pt x="25400" y="189357"/>
                    <a:pt x="25400" y="391287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9592716" y="7550944"/>
            <a:ext cx="567929" cy="567929"/>
            <a:chOff x="0" y="0"/>
            <a:chExt cx="757238" cy="7572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57301" cy="757301"/>
            </a:xfrm>
            <a:custGeom>
              <a:avLst/>
              <a:gdLst/>
              <a:ahLst/>
              <a:cxnLst/>
              <a:rect l="l" t="t" r="r" b="b"/>
              <a:pathLst>
                <a:path w="757301" h="757301">
                  <a:moveTo>
                    <a:pt x="0" y="378587"/>
                  </a:moveTo>
                  <a:cubicBezTo>
                    <a:pt x="0" y="169545"/>
                    <a:pt x="169545" y="0"/>
                    <a:pt x="378587" y="0"/>
                  </a:cubicBezTo>
                  <a:cubicBezTo>
                    <a:pt x="587629" y="0"/>
                    <a:pt x="757301" y="169545"/>
                    <a:pt x="757301" y="378587"/>
                  </a:cubicBezTo>
                  <a:cubicBezTo>
                    <a:pt x="757301" y="587629"/>
                    <a:pt x="587756" y="757301"/>
                    <a:pt x="378587" y="757301"/>
                  </a:cubicBezTo>
                  <a:cubicBezTo>
                    <a:pt x="169418" y="757301"/>
                    <a:pt x="0" y="587756"/>
                    <a:pt x="0" y="378587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9748838" y="7675215"/>
            <a:ext cx="255537" cy="319385"/>
            <a:chOff x="0" y="0"/>
            <a:chExt cx="340717" cy="425847"/>
          </a:xfrm>
        </p:grpSpPr>
        <p:sp>
          <p:nvSpPr>
            <p:cNvPr id="40" name="Freeform 40" descr="preencoded.png"/>
            <p:cNvSpPr/>
            <p:nvPr/>
          </p:nvSpPr>
          <p:spPr>
            <a:xfrm>
              <a:off x="0" y="0"/>
              <a:ext cx="340741" cy="425831"/>
            </a:xfrm>
            <a:custGeom>
              <a:avLst/>
              <a:gdLst/>
              <a:ahLst/>
              <a:cxnLst/>
              <a:rect l="l" t="t" r="r" b="b"/>
              <a:pathLst>
                <a:path w="340741" h="425831">
                  <a:moveTo>
                    <a:pt x="0" y="0"/>
                  </a:moveTo>
                  <a:lnTo>
                    <a:pt x="340741" y="0"/>
                  </a:lnTo>
                  <a:lnTo>
                    <a:pt x="340741" y="425831"/>
                  </a:lnTo>
                  <a:lnTo>
                    <a:pt x="0" y="425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76" r="7" b="-379"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9592716" y="8279606"/>
            <a:ext cx="4126260" cy="29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Potential Research Publications &amp; Patents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592716" y="8693646"/>
            <a:ext cx="7833866" cy="67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novel integration and AI-driven methodologies present strong opportunities for academic publications and intellectual property protection.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191229" y="9210675"/>
            <a:ext cx="288542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283696" y="387549"/>
            <a:ext cx="7687121" cy="64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687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Conclusion: The Future of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5151" y="1648473"/>
            <a:ext cx="13177700" cy="245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5166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Roadmap Builder </a:t>
            </a:r>
            <a:r>
              <a:rPr lang="en-US" sz="5166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= </a:t>
            </a:r>
            <a:r>
              <a:rPr lang="en-US" sz="5166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Learning </a:t>
            </a:r>
            <a:r>
              <a:rPr lang="en-US" sz="5166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+ </a:t>
            </a:r>
            <a:r>
              <a:rPr lang="en-US" sz="5166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AI </a:t>
            </a:r>
            <a:r>
              <a:rPr lang="en-US" sz="5166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+ </a:t>
            </a:r>
            <a:r>
              <a:rPr lang="en-US" sz="5166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Videos </a:t>
            </a:r>
            <a:r>
              <a:rPr lang="en-US" sz="5166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+ </a:t>
            </a:r>
            <a:r>
              <a:rPr lang="en-US" sz="5166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Files </a:t>
            </a:r>
            <a:r>
              <a:rPr lang="en-US" sz="5166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= </a:t>
            </a:r>
            <a:r>
              <a:rPr lang="en-US" sz="5166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Smart Knowledge Solution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20502" y="4106466"/>
            <a:ext cx="629542" cy="629542"/>
            <a:chOff x="0" y="0"/>
            <a:chExt cx="839390" cy="839390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801243" cy="801243"/>
            </a:xfrm>
            <a:custGeom>
              <a:avLst/>
              <a:gdLst/>
              <a:ahLst/>
              <a:cxnLst/>
              <a:rect l="l" t="t" r="r" b="b"/>
              <a:pathLst>
                <a:path w="801243" h="801243">
                  <a:moveTo>
                    <a:pt x="0" y="400685"/>
                  </a:moveTo>
                  <a:cubicBezTo>
                    <a:pt x="0" y="179324"/>
                    <a:pt x="179324" y="0"/>
                    <a:pt x="400685" y="0"/>
                  </a:cubicBezTo>
                  <a:cubicBezTo>
                    <a:pt x="622046" y="0"/>
                    <a:pt x="801243" y="179324"/>
                    <a:pt x="801243" y="400685"/>
                  </a:cubicBezTo>
                  <a:cubicBezTo>
                    <a:pt x="801243" y="622046"/>
                    <a:pt x="621919" y="801243"/>
                    <a:pt x="400685" y="801243"/>
                  </a:cubicBezTo>
                  <a:cubicBezTo>
                    <a:pt x="179451" y="801243"/>
                    <a:pt x="0" y="621919"/>
                    <a:pt x="0" y="40068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39343" cy="839470"/>
            </a:xfrm>
            <a:custGeom>
              <a:avLst/>
              <a:gdLst/>
              <a:ahLst/>
              <a:cxnLst/>
              <a:rect l="l" t="t" r="r" b="b"/>
              <a:pathLst>
                <a:path w="839343" h="839470">
                  <a:moveTo>
                    <a:pt x="0" y="419735"/>
                  </a:moveTo>
                  <a:cubicBezTo>
                    <a:pt x="0" y="187960"/>
                    <a:pt x="187960" y="0"/>
                    <a:pt x="419735" y="0"/>
                  </a:cubicBezTo>
                  <a:cubicBezTo>
                    <a:pt x="421640" y="0"/>
                    <a:pt x="423545" y="254"/>
                    <a:pt x="425450" y="889"/>
                  </a:cubicBezTo>
                  <a:lnTo>
                    <a:pt x="419735" y="19050"/>
                  </a:lnTo>
                  <a:lnTo>
                    <a:pt x="419735" y="0"/>
                  </a:lnTo>
                  <a:lnTo>
                    <a:pt x="419735" y="19050"/>
                  </a:lnTo>
                  <a:lnTo>
                    <a:pt x="419735" y="0"/>
                  </a:lnTo>
                  <a:cubicBezTo>
                    <a:pt x="651510" y="0"/>
                    <a:pt x="839343" y="187960"/>
                    <a:pt x="839343" y="419735"/>
                  </a:cubicBezTo>
                  <a:lnTo>
                    <a:pt x="820293" y="419735"/>
                  </a:lnTo>
                  <a:lnTo>
                    <a:pt x="839343" y="419735"/>
                  </a:lnTo>
                  <a:lnTo>
                    <a:pt x="820293" y="419735"/>
                  </a:lnTo>
                  <a:lnTo>
                    <a:pt x="839343" y="419735"/>
                  </a:lnTo>
                  <a:cubicBezTo>
                    <a:pt x="839343" y="651510"/>
                    <a:pt x="651383" y="839470"/>
                    <a:pt x="419608" y="839470"/>
                  </a:cubicBezTo>
                  <a:lnTo>
                    <a:pt x="419608" y="820420"/>
                  </a:lnTo>
                  <a:lnTo>
                    <a:pt x="419608" y="801370"/>
                  </a:lnTo>
                  <a:lnTo>
                    <a:pt x="419608" y="820420"/>
                  </a:lnTo>
                  <a:lnTo>
                    <a:pt x="419608" y="839470"/>
                  </a:lnTo>
                  <a:cubicBezTo>
                    <a:pt x="187960" y="839343"/>
                    <a:pt x="0" y="651510"/>
                    <a:pt x="0" y="419735"/>
                  </a:cubicBezTo>
                  <a:moveTo>
                    <a:pt x="38100" y="419735"/>
                  </a:moveTo>
                  <a:lnTo>
                    <a:pt x="19050" y="419735"/>
                  </a:lnTo>
                  <a:lnTo>
                    <a:pt x="38100" y="419735"/>
                  </a:lnTo>
                  <a:cubicBezTo>
                    <a:pt x="38100" y="630428"/>
                    <a:pt x="208915" y="801243"/>
                    <a:pt x="419735" y="801243"/>
                  </a:cubicBezTo>
                  <a:cubicBezTo>
                    <a:pt x="430276" y="801243"/>
                    <a:pt x="438785" y="809752"/>
                    <a:pt x="438785" y="820293"/>
                  </a:cubicBezTo>
                  <a:cubicBezTo>
                    <a:pt x="438785" y="830834"/>
                    <a:pt x="430276" y="839343"/>
                    <a:pt x="419735" y="839343"/>
                  </a:cubicBezTo>
                  <a:cubicBezTo>
                    <a:pt x="409194" y="839343"/>
                    <a:pt x="400685" y="830834"/>
                    <a:pt x="400685" y="820293"/>
                  </a:cubicBezTo>
                  <a:cubicBezTo>
                    <a:pt x="400685" y="809752"/>
                    <a:pt x="409194" y="801243"/>
                    <a:pt x="419735" y="801243"/>
                  </a:cubicBezTo>
                  <a:cubicBezTo>
                    <a:pt x="630428" y="801243"/>
                    <a:pt x="801370" y="630428"/>
                    <a:pt x="801370" y="419608"/>
                  </a:cubicBezTo>
                  <a:cubicBezTo>
                    <a:pt x="801370" y="208788"/>
                    <a:pt x="630428" y="38100"/>
                    <a:pt x="419735" y="38100"/>
                  </a:cubicBezTo>
                  <a:cubicBezTo>
                    <a:pt x="417830" y="38100"/>
                    <a:pt x="415925" y="37846"/>
                    <a:pt x="414020" y="37211"/>
                  </a:cubicBezTo>
                  <a:lnTo>
                    <a:pt x="419735" y="19050"/>
                  </a:lnTo>
                  <a:lnTo>
                    <a:pt x="419735" y="38100"/>
                  </a:lnTo>
                  <a:cubicBezTo>
                    <a:pt x="208915" y="38100"/>
                    <a:pt x="38100" y="208915"/>
                    <a:pt x="38100" y="419735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57275" y="4198665"/>
            <a:ext cx="355998" cy="445145"/>
            <a:chOff x="0" y="0"/>
            <a:chExt cx="474663" cy="59352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474726" cy="593471"/>
            </a:xfrm>
            <a:custGeom>
              <a:avLst/>
              <a:gdLst/>
              <a:ahLst/>
              <a:cxnLst/>
              <a:rect l="l" t="t" r="r" b="b"/>
              <a:pathLst>
                <a:path w="474726" h="593471">
                  <a:moveTo>
                    <a:pt x="0" y="0"/>
                  </a:moveTo>
                  <a:lnTo>
                    <a:pt x="474726" y="0"/>
                  </a:lnTo>
                  <a:lnTo>
                    <a:pt x="474726" y="593471"/>
                  </a:lnTo>
                  <a:lnTo>
                    <a:pt x="0" y="593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93" r="13" b="-80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802755" y="4183856"/>
            <a:ext cx="2967632" cy="39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Integrated 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2755" y="4657725"/>
            <a:ext cx="4382244" cy="94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Roadmap Builder = Learning + AI + Videos + Files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04534" y="4106466"/>
            <a:ext cx="629542" cy="629542"/>
            <a:chOff x="0" y="0"/>
            <a:chExt cx="839390" cy="839390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801243" cy="801243"/>
            </a:xfrm>
            <a:custGeom>
              <a:avLst/>
              <a:gdLst/>
              <a:ahLst/>
              <a:cxnLst/>
              <a:rect l="l" t="t" r="r" b="b"/>
              <a:pathLst>
                <a:path w="801243" h="801243">
                  <a:moveTo>
                    <a:pt x="0" y="400685"/>
                  </a:moveTo>
                  <a:cubicBezTo>
                    <a:pt x="0" y="179324"/>
                    <a:pt x="179324" y="0"/>
                    <a:pt x="400685" y="0"/>
                  </a:cubicBezTo>
                  <a:cubicBezTo>
                    <a:pt x="622046" y="0"/>
                    <a:pt x="801243" y="179324"/>
                    <a:pt x="801243" y="400685"/>
                  </a:cubicBezTo>
                  <a:cubicBezTo>
                    <a:pt x="801243" y="622046"/>
                    <a:pt x="621919" y="801243"/>
                    <a:pt x="400685" y="801243"/>
                  </a:cubicBezTo>
                  <a:cubicBezTo>
                    <a:pt x="179451" y="801243"/>
                    <a:pt x="0" y="621919"/>
                    <a:pt x="0" y="40068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39343" cy="839470"/>
            </a:xfrm>
            <a:custGeom>
              <a:avLst/>
              <a:gdLst/>
              <a:ahLst/>
              <a:cxnLst/>
              <a:rect l="l" t="t" r="r" b="b"/>
              <a:pathLst>
                <a:path w="839343" h="839470">
                  <a:moveTo>
                    <a:pt x="0" y="419735"/>
                  </a:moveTo>
                  <a:cubicBezTo>
                    <a:pt x="0" y="187960"/>
                    <a:pt x="187960" y="0"/>
                    <a:pt x="419735" y="0"/>
                  </a:cubicBezTo>
                  <a:cubicBezTo>
                    <a:pt x="421640" y="0"/>
                    <a:pt x="423545" y="254"/>
                    <a:pt x="425450" y="889"/>
                  </a:cubicBezTo>
                  <a:lnTo>
                    <a:pt x="419735" y="19050"/>
                  </a:lnTo>
                  <a:lnTo>
                    <a:pt x="419735" y="0"/>
                  </a:lnTo>
                  <a:lnTo>
                    <a:pt x="419735" y="19050"/>
                  </a:lnTo>
                  <a:lnTo>
                    <a:pt x="419735" y="0"/>
                  </a:lnTo>
                  <a:cubicBezTo>
                    <a:pt x="651510" y="0"/>
                    <a:pt x="839343" y="187960"/>
                    <a:pt x="839343" y="419735"/>
                  </a:cubicBezTo>
                  <a:lnTo>
                    <a:pt x="820293" y="419735"/>
                  </a:lnTo>
                  <a:lnTo>
                    <a:pt x="839343" y="419735"/>
                  </a:lnTo>
                  <a:lnTo>
                    <a:pt x="820293" y="419735"/>
                  </a:lnTo>
                  <a:lnTo>
                    <a:pt x="839343" y="419735"/>
                  </a:lnTo>
                  <a:cubicBezTo>
                    <a:pt x="839343" y="651510"/>
                    <a:pt x="651383" y="839470"/>
                    <a:pt x="419608" y="839470"/>
                  </a:cubicBezTo>
                  <a:lnTo>
                    <a:pt x="419608" y="820420"/>
                  </a:lnTo>
                  <a:lnTo>
                    <a:pt x="419608" y="801370"/>
                  </a:lnTo>
                  <a:lnTo>
                    <a:pt x="419608" y="820420"/>
                  </a:lnTo>
                  <a:lnTo>
                    <a:pt x="419608" y="839470"/>
                  </a:lnTo>
                  <a:cubicBezTo>
                    <a:pt x="187960" y="839343"/>
                    <a:pt x="0" y="651510"/>
                    <a:pt x="0" y="419735"/>
                  </a:cubicBezTo>
                  <a:moveTo>
                    <a:pt x="38100" y="419735"/>
                  </a:moveTo>
                  <a:lnTo>
                    <a:pt x="19050" y="419735"/>
                  </a:lnTo>
                  <a:lnTo>
                    <a:pt x="38100" y="419735"/>
                  </a:lnTo>
                  <a:cubicBezTo>
                    <a:pt x="38100" y="630428"/>
                    <a:pt x="208915" y="801243"/>
                    <a:pt x="419735" y="801243"/>
                  </a:cubicBezTo>
                  <a:cubicBezTo>
                    <a:pt x="430276" y="801243"/>
                    <a:pt x="438785" y="809752"/>
                    <a:pt x="438785" y="820293"/>
                  </a:cubicBezTo>
                  <a:cubicBezTo>
                    <a:pt x="438785" y="830834"/>
                    <a:pt x="430276" y="839343"/>
                    <a:pt x="419735" y="839343"/>
                  </a:cubicBezTo>
                  <a:cubicBezTo>
                    <a:pt x="409194" y="839343"/>
                    <a:pt x="400685" y="830834"/>
                    <a:pt x="400685" y="820293"/>
                  </a:cubicBezTo>
                  <a:cubicBezTo>
                    <a:pt x="400685" y="809752"/>
                    <a:pt x="409194" y="801243"/>
                    <a:pt x="419735" y="801243"/>
                  </a:cubicBezTo>
                  <a:cubicBezTo>
                    <a:pt x="630428" y="801243"/>
                    <a:pt x="801370" y="630428"/>
                    <a:pt x="801370" y="419608"/>
                  </a:cubicBezTo>
                  <a:cubicBezTo>
                    <a:pt x="801370" y="208788"/>
                    <a:pt x="630428" y="38100"/>
                    <a:pt x="419735" y="38100"/>
                  </a:cubicBezTo>
                  <a:cubicBezTo>
                    <a:pt x="417830" y="38100"/>
                    <a:pt x="415925" y="37846"/>
                    <a:pt x="414020" y="37211"/>
                  </a:cubicBezTo>
                  <a:lnTo>
                    <a:pt x="419735" y="19050"/>
                  </a:lnTo>
                  <a:lnTo>
                    <a:pt x="419735" y="38100"/>
                  </a:lnTo>
                  <a:cubicBezTo>
                    <a:pt x="208915" y="38100"/>
                    <a:pt x="38100" y="208915"/>
                    <a:pt x="38100" y="419735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641306" y="4198665"/>
            <a:ext cx="355997" cy="445145"/>
            <a:chOff x="0" y="0"/>
            <a:chExt cx="474663" cy="593527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474726" cy="593471"/>
            </a:xfrm>
            <a:custGeom>
              <a:avLst/>
              <a:gdLst/>
              <a:ahLst/>
              <a:cxnLst/>
              <a:rect l="l" t="t" r="r" b="b"/>
              <a:pathLst>
                <a:path w="474726" h="593471">
                  <a:moveTo>
                    <a:pt x="0" y="0"/>
                  </a:moveTo>
                  <a:lnTo>
                    <a:pt x="474726" y="0"/>
                  </a:lnTo>
                  <a:lnTo>
                    <a:pt x="474726" y="593471"/>
                  </a:lnTo>
                  <a:lnTo>
                    <a:pt x="0" y="593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r="13" b="-803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7386786" y="4183856"/>
            <a:ext cx="2967632" cy="39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Unique &amp; Scalable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86786" y="4657725"/>
            <a:ext cx="4382244" cy="94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novel approach to structured knowledge acquisition.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88565" y="4106466"/>
            <a:ext cx="629542" cy="629542"/>
            <a:chOff x="0" y="0"/>
            <a:chExt cx="839390" cy="839390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801243" cy="801243"/>
            </a:xfrm>
            <a:custGeom>
              <a:avLst/>
              <a:gdLst/>
              <a:ahLst/>
              <a:cxnLst/>
              <a:rect l="l" t="t" r="r" b="b"/>
              <a:pathLst>
                <a:path w="801243" h="801243">
                  <a:moveTo>
                    <a:pt x="0" y="400685"/>
                  </a:moveTo>
                  <a:cubicBezTo>
                    <a:pt x="0" y="179324"/>
                    <a:pt x="179324" y="0"/>
                    <a:pt x="400685" y="0"/>
                  </a:cubicBezTo>
                  <a:cubicBezTo>
                    <a:pt x="622046" y="0"/>
                    <a:pt x="801243" y="179324"/>
                    <a:pt x="801243" y="400685"/>
                  </a:cubicBezTo>
                  <a:cubicBezTo>
                    <a:pt x="801243" y="622046"/>
                    <a:pt x="621919" y="801243"/>
                    <a:pt x="400685" y="801243"/>
                  </a:cubicBezTo>
                  <a:cubicBezTo>
                    <a:pt x="179451" y="801243"/>
                    <a:pt x="0" y="621919"/>
                    <a:pt x="0" y="40068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839343" cy="839470"/>
            </a:xfrm>
            <a:custGeom>
              <a:avLst/>
              <a:gdLst/>
              <a:ahLst/>
              <a:cxnLst/>
              <a:rect l="l" t="t" r="r" b="b"/>
              <a:pathLst>
                <a:path w="839343" h="839470">
                  <a:moveTo>
                    <a:pt x="0" y="419735"/>
                  </a:moveTo>
                  <a:cubicBezTo>
                    <a:pt x="0" y="187960"/>
                    <a:pt x="187960" y="0"/>
                    <a:pt x="419735" y="0"/>
                  </a:cubicBezTo>
                  <a:cubicBezTo>
                    <a:pt x="421640" y="0"/>
                    <a:pt x="423545" y="254"/>
                    <a:pt x="425450" y="889"/>
                  </a:cubicBezTo>
                  <a:lnTo>
                    <a:pt x="419735" y="19050"/>
                  </a:lnTo>
                  <a:lnTo>
                    <a:pt x="419735" y="0"/>
                  </a:lnTo>
                  <a:lnTo>
                    <a:pt x="419735" y="19050"/>
                  </a:lnTo>
                  <a:lnTo>
                    <a:pt x="419735" y="0"/>
                  </a:lnTo>
                  <a:cubicBezTo>
                    <a:pt x="651510" y="0"/>
                    <a:pt x="839343" y="187960"/>
                    <a:pt x="839343" y="419735"/>
                  </a:cubicBezTo>
                  <a:lnTo>
                    <a:pt x="820293" y="419735"/>
                  </a:lnTo>
                  <a:lnTo>
                    <a:pt x="839343" y="419735"/>
                  </a:lnTo>
                  <a:lnTo>
                    <a:pt x="820293" y="419735"/>
                  </a:lnTo>
                  <a:lnTo>
                    <a:pt x="839343" y="419735"/>
                  </a:lnTo>
                  <a:cubicBezTo>
                    <a:pt x="839343" y="651510"/>
                    <a:pt x="651383" y="839470"/>
                    <a:pt x="419608" y="839470"/>
                  </a:cubicBezTo>
                  <a:lnTo>
                    <a:pt x="419608" y="820420"/>
                  </a:lnTo>
                  <a:lnTo>
                    <a:pt x="419608" y="801370"/>
                  </a:lnTo>
                  <a:lnTo>
                    <a:pt x="419608" y="820420"/>
                  </a:lnTo>
                  <a:lnTo>
                    <a:pt x="419608" y="839470"/>
                  </a:lnTo>
                  <a:cubicBezTo>
                    <a:pt x="187960" y="839343"/>
                    <a:pt x="0" y="651510"/>
                    <a:pt x="0" y="419735"/>
                  </a:cubicBezTo>
                  <a:moveTo>
                    <a:pt x="38100" y="419735"/>
                  </a:moveTo>
                  <a:lnTo>
                    <a:pt x="19050" y="419735"/>
                  </a:lnTo>
                  <a:lnTo>
                    <a:pt x="38100" y="419735"/>
                  </a:lnTo>
                  <a:cubicBezTo>
                    <a:pt x="38100" y="630428"/>
                    <a:pt x="208915" y="801243"/>
                    <a:pt x="419735" y="801243"/>
                  </a:cubicBezTo>
                  <a:cubicBezTo>
                    <a:pt x="430276" y="801243"/>
                    <a:pt x="438785" y="809752"/>
                    <a:pt x="438785" y="820293"/>
                  </a:cubicBezTo>
                  <a:cubicBezTo>
                    <a:pt x="438785" y="830834"/>
                    <a:pt x="430276" y="839343"/>
                    <a:pt x="419735" y="839343"/>
                  </a:cubicBezTo>
                  <a:cubicBezTo>
                    <a:pt x="409194" y="839343"/>
                    <a:pt x="400685" y="830834"/>
                    <a:pt x="400685" y="820293"/>
                  </a:cubicBezTo>
                  <a:cubicBezTo>
                    <a:pt x="400685" y="809752"/>
                    <a:pt x="409194" y="801243"/>
                    <a:pt x="419735" y="801243"/>
                  </a:cubicBezTo>
                  <a:cubicBezTo>
                    <a:pt x="630428" y="801243"/>
                    <a:pt x="801370" y="630428"/>
                    <a:pt x="801370" y="419608"/>
                  </a:cubicBezTo>
                  <a:cubicBezTo>
                    <a:pt x="801370" y="208788"/>
                    <a:pt x="630428" y="38100"/>
                    <a:pt x="419735" y="38100"/>
                  </a:cubicBezTo>
                  <a:cubicBezTo>
                    <a:pt x="417830" y="38100"/>
                    <a:pt x="415925" y="37846"/>
                    <a:pt x="414020" y="37211"/>
                  </a:cubicBezTo>
                  <a:lnTo>
                    <a:pt x="419735" y="19050"/>
                  </a:lnTo>
                  <a:lnTo>
                    <a:pt x="419735" y="38100"/>
                  </a:lnTo>
                  <a:cubicBezTo>
                    <a:pt x="208915" y="38100"/>
                    <a:pt x="38100" y="208915"/>
                    <a:pt x="38100" y="419735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2225338" y="4198665"/>
            <a:ext cx="355997" cy="445145"/>
            <a:chOff x="0" y="0"/>
            <a:chExt cx="474663" cy="593527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474726" cy="593471"/>
            </a:xfrm>
            <a:custGeom>
              <a:avLst/>
              <a:gdLst/>
              <a:ahLst/>
              <a:cxnLst/>
              <a:rect l="l" t="t" r="r" b="b"/>
              <a:pathLst>
                <a:path w="474726" h="593471">
                  <a:moveTo>
                    <a:pt x="0" y="0"/>
                  </a:moveTo>
                  <a:lnTo>
                    <a:pt x="474726" y="0"/>
                  </a:lnTo>
                  <a:lnTo>
                    <a:pt x="474726" y="593471"/>
                  </a:lnTo>
                  <a:lnTo>
                    <a:pt x="0" y="593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793" r="13" b="-803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2970817" y="4183856"/>
            <a:ext cx="2967632" cy="39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Future Direction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70817" y="4657725"/>
            <a:ext cx="4382392" cy="94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MVP → User Testing → Scaling &amp; Expansion.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34790" y="5898802"/>
            <a:ext cx="16418421" cy="2742010"/>
            <a:chOff x="0" y="0"/>
            <a:chExt cx="21891228" cy="365601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891244" cy="3656076"/>
            </a:xfrm>
            <a:custGeom>
              <a:avLst/>
              <a:gdLst/>
              <a:ahLst/>
              <a:cxnLst/>
              <a:rect l="l" t="t" r="r" b="b"/>
              <a:pathLst>
                <a:path w="21891244" h="3656076">
                  <a:moveTo>
                    <a:pt x="0" y="534162"/>
                  </a:moveTo>
                  <a:cubicBezTo>
                    <a:pt x="0" y="239141"/>
                    <a:pt x="239141" y="0"/>
                    <a:pt x="534162" y="0"/>
                  </a:cubicBezTo>
                  <a:lnTo>
                    <a:pt x="21357082" y="0"/>
                  </a:lnTo>
                  <a:cubicBezTo>
                    <a:pt x="21652103" y="0"/>
                    <a:pt x="21891244" y="239141"/>
                    <a:pt x="21891244" y="534162"/>
                  </a:cubicBezTo>
                  <a:lnTo>
                    <a:pt x="21891244" y="3121787"/>
                  </a:lnTo>
                  <a:cubicBezTo>
                    <a:pt x="21891244" y="3416808"/>
                    <a:pt x="21652103" y="3655949"/>
                    <a:pt x="21357082" y="3655949"/>
                  </a:cubicBezTo>
                  <a:lnTo>
                    <a:pt x="534162" y="3655949"/>
                  </a:lnTo>
                  <a:cubicBezTo>
                    <a:pt x="239141" y="3656076"/>
                    <a:pt x="0" y="3416808"/>
                    <a:pt x="0" y="3121787"/>
                  </a:cubicBezTo>
                  <a:close/>
                </a:path>
              </a:pathLst>
            </a:custGeom>
            <a:solidFill>
              <a:srgbClr val="183A13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01787" y="6263879"/>
            <a:ext cx="445145" cy="355997"/>
            <a:chOff x="0" y="0"/>
            <a:chExt cx="593527" cy="474663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593471" cy="474726"/>
            </a:xfrm>
            <a:custGeom>
              <a:avLst/>
              <a:gdLst/>
              <a:ahLst/>
              <a:cxnLst/>
              <a:rect l="l" t="t" r="r" b="b"/>
              <a:pathLst>
                <a:path w="593471" h="474726">
                  <a:moveTo>
                    <a:pt x="0" y="0"/>
                  </a:moveTo>
                  <a:lnTo>
                    <a:pt x="593471" y="0"/>
                  </a:lnTo>
                  <a:lnTo>
                    <a:pt x="593471" y="474726"/>
                  </a:lnTo>
                  <a:lnTo>
                    <a:pt x="0" y="474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93" r="-803" b="13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1913930" y="6184850"/>
            <a:ext cx="3561160" cy="49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Next Steps: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13930" y="6858892"/>
            <a:ext cx="15172284" cy="51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Minimum Viable Product (MVP) Development:</a:t>
            </a:r>
            <a:r>
              <a:rPr lang="en-US" sz="206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Focus on core functionality.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13930" y="7379791"/>
            <a:ext cx="15172284" cy="51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User Testing &amp; Feedback:</a:t>
            </a:r>
            <a:r>
              <a:rPr lang="en-US" sz="206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Iterative refinement based on real-world use.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13930" y="7900690"/>
            <a:ext cx="15172284" cy="51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Strategic Scaling:</a:t>
            </a:r>
            <a:r>
              <a:rPr lang="en-US" sz="206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Expanding features and user base post-launch.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4790" y="8846046"/>
            <a:ext cx="16418421" cy="62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6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AI-Powered Roadmap Builder is a smart knowledge solution for the digital age.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184817" y="9210675"/>
            <a:ext cx="301366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80046" y="3515320"/>
            <a:ext cx="9269909" cy="125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12"/>
              </a:lnSpc>
            </a:pPr>
            <a:r>
              <a:rPr lang="en-US" sz="7437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0046" y="5132486"/>
            <a:ext cx="9269909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For your time and attention.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04053" y="9210675"/>
            <a:ext cx="262893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8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BB64D-DE46-84FB-60EE-308494AE3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04E6AC5-D55E-4DE0-E1CC-37E705C3DF9E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F7254-16F5-E698-604B-B922A6B9A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76350"/>
            <a:ext cx="5486400" cy="7734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4795B3-C1BD-F6E5-1E02-6957E0D2C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05" y="1276350"/>
            <a:ext cx="5871547" cy="773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84B31-400D-7B45-8B06-B41B42CE8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736" y="1223010"/>
            <a:ext cx="5711224" cy="77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231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938046" y="1562992"/>
            <a:ext cx="9269909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5374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AI-Powered Roadmap Builder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8046" y="3664149"/>
            <a:ext cx="9269909" cy="136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2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Smart Learning &amp; Problem-Solving with AI, Videos &amp; Interactive Files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14839" y="1000125"/>
            <a:ext cx="5858321" cy="71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3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Evaluation Parameters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0046" y="2869406"/>
            <a:ext cx="16127909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Each section of this presentation maps directly to the project rubric.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0521" y="3805535"/>
            <a:ext cx="16146959" cy="3978771"/>
            <a:chOff x="0" y="0"/>
            <a:chExt cx="21529278" cy="530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29294" cy="5305044"/>
            </a:xfrm>
            <a:custGeom>
              <a:avLst/>
              <a:gdLst/>
              <a:ahLst/>
              <a:cxnLst/>
              <a:rect l="l" t="t" r="r" b="b"/>
              <a:pathLst>
                <a:path w="21529294" h="5305044">
                  <a:moveTo>
                    <a:pt x="0" y="629920"/>
                  </a:moveTo>
                  <a:cubicBezTo>
                    <a:pt x="0" y="281940"/>
                    <a:pt x="283083" y="0"/>
                    <a:pt x="632206" y="0"/>
                  </a:cubicBezTo>
                  <a:lnTo>
                    <a:pt x="20897087" y="0"/>
                  </a:lnTo>
                  <a:lnTo>
                    <a:pt x="20897087" y="12700"/>
                  </a:lnTo>
                  <a:lnTo>
                    <a:pt x="20897087" y="0"/>
                  </a:lnTo>
                  <a:cubicBezTo>
                    <a:pt x="21246210" y="0"/>
                    <a:pt x="21529294" y="281940"/>
                    <a:pt x="21529294" y="629920"/>
                  </a:cubicBezTo>
                  <a:lnTo>
                    <a:pt x="21516594" y="629920"/>
                  </a:lnTo>
                  <a:lnTo>
                    <a:pt x="21529294" y="629920"/>
                  </a:lnTo>
                  <a:lnTo>
                    <a:pt x="21529294" y="4675124"/>
                  </a:lnTo>
                  <a:lnTo>
                    <a:pt x="21516594" y="4675124"/>
                  </a:lnTo>
                  <a:lnTo>
                    <a:pt x="21529294" y="4675124"/>
                  </a:lnTo>
                  <a:cubicBezTo>
                    <a:pt x="21529294" y="5023104"/>
                    <a:pt x="21246210" y="5305044"/>
                    <a:pt x="20897087" y="5305044"/>
                  </a:cubicBezTo>
                  <a:lnTo>
                    <a:pt x="20897087" y="5292344"/>
                  </a:lnTo>
                  <a:lnTo>
                    <a:pt x="20897087" y="5305044"/>
                  </a:lnTo>
                  <a:lnTo>
                    <a:pt x="632206" y="5305044"/>
                  </a:lnTo>
                  <a:lnTo>
                    <a:pt x="632206" y="5292344"/>
                  </a:lnTo>
                  <a:lnTo>
                    <a:pt x="632206" y="5305044"/>
                  </a:lnTo>
                  <a:cubicBezTo>
                    <a:pt x="283083" y="5305044"/>
                    <a:pt x="0" y="5022977"/>
                    <a:pt x="0" y="4675124"/>
                  </a:cubicBezTo>
                  <a:lnTo>
                    <a:pt x="0" y="629920"/>
                  </a:lnTo>
                  <a:lnTo>
                    <a:pt x="12700" y="629920"/>
                  </a:lnTo>
                  <a:lnTo>
                    <a:pt x="0" y="629920"/>
                  </a:lnTo>
                  <a:moveTo>
                    <a:pt x="25400" y="629920"/>
                  </a:moveTo>
                  <a:lnTo>
                    <a:pt x="25400" y="4675124"/>
                  </a:lnTo>
                  <a:lnTo>
                    <a:pt x="12700" y="4675124"/>
                  </a:lnTo>
                  <a:lnTo>
                    <a:pt x="25400" y="4675124"/>
                  </a:lnTo>
                  <a:cubicBezTo>
                    <a:pt x="25400" y="5009007"/>
                    <a:pt x="297053" y="5279644"/>
                    <a:pt x="632206" y="5279644"/>
                  </a:cubicBezTo>
                  <a:lnTo>
                    <a:pt x="20897087" y="5279644"/>
                  </a:lnTo>
                  <a:cubicBezTo>
                    <a:pt x="21232240" y="5279644"/>
                    <a:pt x="21503894" y="5008880"/>
                    <a:pt x="21503894" y="4675124"/>
                  </a:cubicBezTo>
                  <a:lnTo>
                    <a:pt x="21503894" y="629920"/>
                  </a:lnTo>
                  <a:cubicBezTo>
                    <a:pt x="21503894" y="296037"/>
                    <a:pt x="21232240" y="25400"/>
                    <a:pt x="20897087" y="25400"/>
                  </a:cubicBezTo>
                  <a:lnTo>
                    <a:pt x="632206" y="25400"/>
                  </a:lnTo>
                  <a:lnTo>
                    <a:pt x="632206" y="12700"/>
                  </a:lnTo>
                  <a:lnTo>
                    <a:pt x="632206" y="25400"/>
                  </a:lnTo>
                  <a:cubicBezTo>
                    <a:pt x="297053" y="25400"/>
                    <a:pt x="25400" y="296164"/>
                    <a:pt x="25400" y="629920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99096" y="3834110"/>
            <a:ext cx="16089809" cy="784324"/>
            <a:chOff x="0" y="0"/>
            <a:chExt cx="21453078" cy="10457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453094" cy="1045718"/>
            </a:xfrm>
            <a:custGeom>
              <a:avLst/>
              <a:gdLst/>
              <a:ahLst/>
              <a:cxnLst/>
              <a:rect l="l" t="t" r="r" b="b"/>
              <a:pathLst>
                <a:path w="21453094" h="1045718">
                  <a:moveTo>
                    <a:pt x="0" y="0"/>
                  </a:moveTo>
                  <a:lnTo>
                    <a:pt x="21453094" y="0"/>
                  </a:lnTo>
                  <a:lnTo>
                    <a:pt x="21453094" y="1045718"/>
                  </a:lnTo>
                  <a:lnTo>
                    <a:pt x="0" y="10457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07616" y="3952578"/>
            <a:ext cx="10641063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Problem Statement &amp; Domain Understanding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75245" y="3952578"/>
            <a:ext cx="4205139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15 Marks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99096" y="4618435"/>
            <a:ext cx="16089809" cy="784324"/>
            <a:chOff x="0" y="0"/>
            <a:chExt cx="21453078" cy="10457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453094" cy="1045718"/>
            </a:xfrm>
            <a:custGeom>
              <a:avLst/>
              <a:gdLst/>
              <a:ahLst/>
              <a:cxnLst/>
              <a:rect l="l" t="t" r="r" b="b"/>
              <a:pathLst>
                <a:path w="21453094" h="1045718">
                  <a:moveTo>
                    <a:pt x="0" y="0"/>
                  </a:moveTo>
                  <a:lnTo>
                    <a:pt x="21453094" y="0"/>
                  </a:lnTo>
                  <a:lnTo>
                    <a:pt x="21453094" y="1045718"/>
                  </a:lnTo>
                  <a:lnTo>
                    <a:pt x="0" y="1045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407616" y="4736901"/>
            <a:ext cx="10641063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Defined Objectives, Scope &amp; Expected Outcomes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75245" y="4736901"/>
            <a:ext cx="4205139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15 Marks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99096" y="5402759"/>
            <a:ext cx="16089809" cy="784324"/>
            <a:chOff x="0" y="0"/>
            <a:chExt cx="21453078" cy="10457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453094" cy="1045718"/>
            </a:xfrm>
            <a:custGeom>
              <a:avLst/>
              <a:gdLst/>
              <a:ahLst/>
              <a:cxnLst/>
              <a:rect l="l" t="t" r="r" b="b"/>
              <a:pathLst>
                <a:path w="21453094" h="1045718">
                  <a:moveTo>
                    <a:pt x="0" y="0"/>
                  </a:moveTo>
                  <a:lnTo>
                    <a:pt x="21453094" y="0"/>
                  </a:lnTo>
                  <a:lnTo>
                    <a:pt x="21453094" y="1045718"/>
                  </a:lnTo>
                  <a:lnTo>
                    <a:pt x="0" y="10457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407616" y="5521226"/>
            <a:ext cx="10641063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Methodology &amp; Initial Implementation Progress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75245" y="5521226"/>
            <a:ext cx="4205139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10 Marks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99096" y="6187082"/>
            <a:ext cx="16089809" cy="784324"/>
            <a:chOff x="0" y="0"/>
            <a:chExt cx="21453078" cy="10457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453094" cy="1045718"/>
            </a:xfrm>
            <a:custGeom>
              <a:avLst/>
              <a:gdLst/>
              <a:ahLst/>
              <a:cxnLst/>
              <a:rect l="l" t="t" r="r" b="b"/>
              <a:pathLst>
                <a:path w="21453094" h="1045718">
                  <a:moveTo>
                    <a:pt x="0" y="0"/>
                  </a:moveTo>
                  <a:lnTo>
                    <a:pt x="21453094" y="0"/>
                  </a:lnTo>
                  <a:lnTo>
                    <a:pt x="21453094" y="1045718"/>
                  </a:lnTo>
                  <a:lnTo>
                    <a:pt x="0" y="1045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407616" y="6305550"/>
            <a:ext cx="10641063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Research Outcome (Innovation / Publications / Patent)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75245" y="6305550"/>
            <a:ext cx="4205139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10 Marks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99096" y="6971408"/>
            <a:ext cx="16089809" cy="784324"/>
            <a:chOff x="0" y="0"/>
            <a:chExt cx="21453078" cy="10457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453094" cy="1045718"/>
            </a:xfrm>
            <a:custGeom>
              <a:avLst/>
              <a:gdLst/>
              <a:ahLst/>
              <a:cxnLst/>
              <a:rect l="l" t="t" r="r" b="b"/>
              <a:pathLst>
                <a:path w="21453094" h="1045718">
                  <a:moveTo>
                    <a:pt x="0" y="0"/>
                  </a:moveTo>
                  <a:lnTo>
                    <a:pt x="21453094" y="0"/>
                  </a:lnTo>
                  <a:lnTo>
                    <a:pt x="21453094" y="1045718"/>
                  </a:lnTo>
                  <a:lnTo>
                    <a:pt x="0" y="10457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407616" y="7089874"/>
            <a:ext cx="10641063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Presentation Clarity &amp; Quality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75245" y="7089874"/>
            <a:ext cx="4205139" cy="4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10 Marks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0046" y="8017074"/>
            <a:ext cx="16127909" cy="59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Total: 60 Marks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231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064348" y="699790"/>
            <a:ext cx="10159305" cy="6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3749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 &amp; Domain Understanding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4931" y="1882974"/>
            <a:ext cx="7458521" cy="267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 today’s digital era, learners and professionals grapple with </a:t>
            </a:r>
            <a:r>
              <a:rPr lang="en-US" sz="2125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scattered and unstructured resources</a:t>
            </a: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 Current AI tools offer isolated answers, failing to provide </a:t>
            </a:r>
            <a:r>
              <a:rPr lang="en-US" sz="2125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comprehensive step-by-step learning roadmaps</a:t>
            </a: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 Educational platforms lack integration of interactive files, AI explanations, and structured outputs. This leads to </a:t>
            </a:r>
            <a:r>
              <a:rPr lang="en-US" sz="2125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confusion, wasted time, and inefficient learning</a:t>
            </a: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8481" y="1959174"/>
            <a:ext cx="38100" cy="2601218"/>
            <a:chOff x="0" y="0"/>
            <a:chExt cx="50800" cy="3468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3468243"/>
            </a:xfrm>
            <a:custGeom>
              <a:avLst/>
              <a:gdLst/>
              <a:ahLst/>
              <a:cxnLst/>
              <a:rect l="l" t="t" r="r" b="b"/>
              <a:pathLst>
                <a:path w="50800" h="3468243">
                  <a:moveTo>
                    <a:pt x="0" y="0"/>
                  </a:moveTo>
                  <a:lnTo>
                    <a:pt x="50800" y="0"/>
                  </a:lnTo>
                  <a:lnTo>
                    <a:pt x="50800" y="3468243"/>
                  </a:lnTo>
                  <a:lnTo>
                    <a:pt x="0" y="3468243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48481" y="5466309"/>
            <a:ext cx="7864971" cy="50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Domain:</a:t>
            </a: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EdTech + AI-driven Knowledge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481" y="6143625"/>
            <a:ext cx="7864971" cy="50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Target Users:</a:t>
            </a: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Students, Developers, Researchers/Professionals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8481" y="6820941"/>
            <a:ext cx="7864971" cy="94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Trend &amp; Relevance:</a:t>
            </a: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The global EdTech market demands personalized AI solutions, aligning directly with this project's vision.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484072" y="1959174"/>
            <a:ext cx="6598295" cy="6598295"/>
            <a:chOff x="0" y="0"/>
            <a:chExt cx="8797727" cy="879772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8797671" cy="8797671"/>
            </a:xfrm>
            <a:custGeom>
              <a:avLst/>
              <a:gdLst/>
              <a:ahLst/>
              <a:cxnLst/>
              <a:rect l="l" t="t" r="r" b="b"/>
              <a:pathLst>
                <a:path w="8797671" h="8797671">
                  <a:moveTo>
                    <a:pt x="0" y="0"/>
                  </a:moveTo>
                  <a:lnTo>
                    <a:pt x="8797671" y="0"/>
                  </a:lnTo>
                  <a:lnTo>
                    <a:pt x="8797671" y="8797671"/>
                  </a:lnTo>
                  <a:lnTo>
                    <a:pt x="0" y="8797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598741" y="749201"/>
            <a:ext cx="5090369" cy="67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Defined Objectives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03287" y="1996082"/>
            <a:ext cx="15681424" cy="8164711"/>
            <a:chOff x="0" y="0"/>
            <a:chExt cx="20908565" cy="1088628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20908518" cy="10886313"/>
            </a:xfrm>
            <a:custGeom>
              <a:avLst/>
              <a:gdLst/>
              <a:ahLst/>
              <a:cxnLst/>
              <a:rect l="l" t="t" r="r" b="b"/>
              <a:pathLst>
                <a:path w="20908518" h="10886313">
                  <a:moveTo>
                    <a:pt x="0" y="0"/>
                  </a:moveTo>
                  <a:lnTo>
                    <a:pt x="20908518" y="0"/>
                  </a:lnTo>
                  <a:lnTo>
                    <a:pt x="20908518" y="10886313"/>
                  </a:lnTo>
                  <a:lnTo>
                    <a:pt x="0" y="10886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098011" y="8215740"/>
            <a:ext cx="814179" cy="814179"/>
            <a:chOff x="0" y="0"/>
            <a:chExt cx="1085572" cy="108557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085596" cy="1085596"/>
            </a:xfrm>
            <a:custGeom>
              <a:avLst/>
              <a:gdLst/>
              <a:ahLst/>
              <a:cxnLst/>
              <a:rect l="l" t="t" r="r" b="b"/>
              <a:pathLst>
                <a:path w="1085596" h="1085596">
                  <a:moveTo>
                    <a:pt x="0" y="0"/>
                  </a:moveTo>
                  <a:lnTo>
                    <a:pt x="1085596" y="0"/>
                  </a:lnTo>
                  <a:lnTo>
                    <a:pt x="1085596" y="1085596"/>
                  </a:lnTo>
                  <a:lnTo>
                    <a:pt x="0" y="1085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2" b="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553534" y="8211701"/>
            <a:ext cx="3256716" cy="42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4"/>
              </a:lnSpc>
            </a:pPr>
            <a:r>
              <a:rPr lang="en-US" sz="1500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Content 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50459" y="8758585"/>
            <a:ext cx="5959790" cy="37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</a:pPr>
            <a:r>
              <a:rPr lang="en-US" sz="13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File interaction and export.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906511" y="6358139"/>
            <a:ext cx="814179" cy="814179"/>
            <a:chOff x="0" y="0"/>
            <a:chExt cx="1085572" cy="108557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85596" cy="1085596"/>
            </a:xfrm>
            <a:custGeom>
              <a:avLst/>
              <a:gdLst/>
              <a:ahLst/>
              <a:cxnLst/>
              <a:rect l="l" t="t" r="r" b="b"/>
              <a:pathLst>
                <a:path w="1085596" h="1085596">
                  <a:moveTo>
                    <a:pt x="0" y="0"/>
                  </a:moveTo>
                  <a:lnTo>
                    <a:pt x="1085596" y="0"/>
                  </a:lnTo>
                  <a:lnTo>
                    <a:pt x="1085596" y="1085596"/>
                  </a:lnTo>
                  <a:lnTo>
                    <a:pt x="0" y="1085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4381116" y="6322806"/>
            <a:ext cx="3256716" cy="42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4"/>
              </a:lnSpc>
            </a:pPr>
            <a:r>
              <a:rPr lang="en-US" sz="1500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Media Integration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8041" y="6869689"/>
            <a:ext cx="5959791" cy="37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</a:pPr>
            <a:r>
              <a:rPr lang="en-US" sz="13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Seamless video embedding.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939079" y="4306408"/>
            <a:ext cx="814179" cy="814179"/>
            <a:chOff x="0" y="0"/>
            <a:chExt cx="1085572" cy="1085572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085596" cy="1085596"/>
            </a:xfrm>
            <a:custGeom>
              <a:avLst/>
              <a:gdLst/>
              <a:ahLst/>
              <a:cxnLst/>
              <a:rect l="l" t="t" r="r" b="b"/>
              <a:pathLst>
                <a:path w="1085596" h="1085596">
                  <a:moveTo>
                    <a:pt x="0" y="0"/>
                  </a:moveTo>
                  <a:lnTo>
                    <a:pt x="1085596" y="0"/>
                  </a:lnTo>
                  <a:lnTo>
                    <a:pt x="1085596" y="1085596"/>
                  </a:lnTo>
                  <a:lnTo>
                    <a:pt x="0" y="1085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4381116" y="4287358"/>
            <a:ext cx="3256716" cy="42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4"/>
              </a:lnSpc>
            </a:pPr>
            <a:r>
              <a:rPr lang="en-US" sz="1500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AI Guidance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8041" y="4834241"/>
            <a:ext cx="5959791" cy="37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</a:pPr>
            <a:r>
              <a:rPr lang="en-US" sz="13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Explainable AI-driven feedback.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372034" y="2368662"/>
            <a:ext cx="814179" cy="814179"/>
            <a:chOff x="0" y="0"/>
            <a:chExt cx="1085572" cy="108557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085596" cy="1085596"/>
            </a:xfrm>
            <a:custGeom>
              <a:avLst/>
              <a:gdLst/>
              <a:ahLst/>
              <a:cxnLst/>
              <a:rect l="l" t="t" r="r" b="b"/>
              <a:pathLst>
                <a:path w="1085596" h="1085596">
                  <a:moveTo>
                    <a:pt x="0" y="0"/>
                  </a:moveTo>
                  <a:lnTo>
                    <a:pt x="1085596" y="0"/>
                  </a:lnTo>
                  <a:lnTo>
                    <a:pt x="1085596" y="1085596"/>
                  </a:lnTo>
                  <a:lnTo>
                    <a:pt x="0" y="1085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2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5814071" y="2349612"/>
            <a:ext cx="3256716" cy="42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4"/>
              </a:lnSpc>
            </a:pPr>
            <a:r>
              <a:rPr lang="en-US" sz="1500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Core Objective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10996" y="2896495"/>
            <a:ext cx="5959791" cy="37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</a:pPr>
            <a:r>
              <a:rPr lang="en-US" sz="13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Clear learning roadmaps.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819454" y="505569"/>
            <a:ext cx="4648944" cy="46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1">
                <a:solidFill>
                  <a:srgbClr val="16FFBB"/>
                </a:solidFill>
                <a:latin typeface="Arimo Bold"/>
                <a:ea typeface="Arimo Bold"/>
                <a:cs typeface="Arimo Bold"/>
                <a:sym typeface="Arimo Bold"/>
              </a:rPr>
              <a:t>Scope &amp; Expected Outcomes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14155" y="1350020"/>
            <a:ext cx="2158604" cy="55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348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Scope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9847" y="2251322"/>
            <a:ext cx="485626" cy="485626"/>
            <a:chOff x="0" y="0"/>
            <a:chExt cx="647502" cy="64750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647446" cy="647446"/>
            </a:xfrm>
            <a:custGeom>
              <a:avLst/>
              <a:gdLst/>
              <a:ahLst/>
              <a:cxnLst/>
              <a:rect l="l" t="t" r="r" b="b"/>
              <a:pathLst>
                <a:path w="647446" h="647446">
                  <a:moveTo>
                    <a:pt x="0" y="0"/>
                  </a:moveTo>
                  <a:lnTo>
                    <a:pt x="647446" y="0"/>
                  </a:lnTo>
                  <a:lnTo>
                    <a:pt x="647446" y="647446"/>
                  </a:lnTo>
                  <a:lnTo>
                    <a:pt x="0" y="647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8" b="-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79848" y="2912120"/>
            <a:ext cx="2158604" cy="28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Students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9847" y="3263428"/>
            <a:ext cx="8227219" cy="36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Structured exam prep &amp; project learning.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79848" y="4010912"/>
            <a:ext cx="485626" cy="485626"/>
            <a:chOff x="0" y="0"/>
            <a:chExt cx="647502" cy="647502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647446" cy="647446"/>
            </a:xfrm>
            <a:custGeom>
              <a:avLst/>
              <a:gdLst/>
              <a:ahLst/>
              <a:cxnLst/>
              <a:rect l="l" t="t" r="r" b="b"/>
              <a:pathLst>
                <a:path w="647446" h="647446">
                  <a:moveTo>
                    <a:pt x="0" y="0"/>
                  </a:moveTo>
                  <a:lnTo>
                    <a:pt x="647446" y="0"/>
                  </a:lnTo>
                  <a:lnTo>
                    <a:pt x="647446" y="647446"/>
                  </a:lnTo>
                  <a:lnTo>
                    <a:pt x="0" y="647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8" b="-8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79847" y="4667989"/>
            <a:ext cx="2158604" cy="28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Developers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9848" y="5023390"/>
            <a:ext cx="8227219" cy="36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Mastering new technologies step by step.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79848" y="5772294"/>
            <a:ext cx="485626" cy="485626"/>
            <a:chOff x="0" y="0"/>
            <a:chExt cx="647502" cy="647502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647446" cy="647446"/>
            </a:xfrm>
            <a:custGeom>
              <a:avLst/>
              <a:gdLst/>
              <a:ahLst/>
              <a:cxnLst/>
              <a:rect l="l" t="t" r="r" b="b"/>
              <a:pathLst>
                <a:path w="647446" h="647446">
                  <a:moveTo>
                    <a:pt x="0" y="0"/>
                  </a:moveTo>
                  <a:lnTo>
                    <a:pt x="647446" y="0"/>
                  </a:lnTo>
                  <a:lnTo>
                    <a:pt x="647446" y="647446"/>
                  </a:lnTo>
                  <a:lnTo>
                    <a:pt x="0" y="647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8" b="-8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679848" y="6429370"/>
            <a:ext cx="2767905" cy="28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Researchers/Professionals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9847" y="6851446"/>
            <a:ext cx="8227219" cy="36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Exploring new domains with clarity.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4767" y="1279638"/>
            <a:ext cx="4834533" cy="55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348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Expected Outcomes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982771" y="1883718"/>
            <a:ext cx="7842647" cy="7842648"/>
            <a:chOff x="0" y="0"/>
            <a:chExt cx="10969625" cy="10969625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0969625" cy="10969625"/>
            </a:xfrm>
            <a:custGeom>
              <a:avLst/>
              <a:gdLst/>
              <a:ahLst/>
              <a:cxnLst/>
              <a:rect l="l" t="t" r="r" b="b"/>
              <a:pathLst>
                <a:path w="10969625" h="10969625">
                  <a:moveTo>
                    <a:pt x="0" y="0"/>
                  </a:moveTo>
                  <a:lnTo>
                    <a:pt x="10969625" y="0"/>
                  </a:lnTo>
                  <a:lnTo>
                    <a:pt x="10969625" y="10969625"/>
                  </a:lnTo>
                  <a:lnTo>
                    <a:pt x="0" y="10969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390459" y="10255300"/>
            <a:ext cx="8227219" cy="36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Clear learning pathways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90459" y="10633919"/>
            <a:ext cx="8227219" cy="36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Faster problem-solving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90459" y="11012538"/>
            <a:ext cx="8227219" cy="36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Personalized, AI-driven knowledge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90459" y="11391156"/>
            <a:ext cx="8227219" cy="36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Easy sharing/export of structured content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24918" y="181527"/>
            <a:ext cx="5741342" cy="135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8"/>
              </a:lnSpc>
            </a:pPr>
            <a:r>
              <a:rPr lang="en-US" sz="432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Methodology &amp; Tech Stack: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4918" y="1739949"/>
            <a:ext cx="463227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1" u="sng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Chosen Technologies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0084" y="3003500"/>
            <a:ext cx="7916764" cy="134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Our selection of technologies ensures a robust, scalable, and highly responsive platform, leveraging industry-standard tools and cutting-edge AI capabilities.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0084" y="4485382"/>
            <a:ext cx="7916764" cy="36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b="1" dirty="0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Frontend: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React JS (for dynamic UI and server-side rendering)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0084" y="4992291"/>
            <a:ext cx="7916764" cy="36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b="1" dirty="0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Backend: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Node.JS 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(for efficiency and AI integration)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0084" y="5915174"/>
            <a:ext cx="7916764" cy="36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b="1" dirty="0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Database: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MongoDB atlas(for flexible, scalable data storage)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0084" y="6422082"/>
            <a:ext cx="7916764" cy="791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b="1" dirty="0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AI: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OpenAI API (for advanced natural language processing and roadmap generation)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0084" y="7344965"/>
            <a:ext cx="7916764" cy="36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 b="1" dirty="0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Export:</a:t>
            </a:r>
            <a:r>
              <a:rPr lang="en-US" sz="2000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JSON (for versatile content sharing)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0084" y="7994897"/>
            <a:ext cx="7916764" cy="9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stack provides a solid foundation for delivering a feature-rich and performant user experience.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70678" y="2232423"/>
            <a:ext cx="4219129" cy="46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 Flow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470678" y="2986831"/>
            <a:ext cx="7916764" cy="3413820"/>
            <a:chOff x="0" y="0"/>
            <a:chExt cx="10555685" cy="455176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0555732" cy="4551807"/>
            </a:xfrm>
            <a:custGeom>
              <a:avLst/>
              <a:gdLst/>
              <a:ahLst/>
              <a:cxnLst/>
              <a:rect l="l" t="t" r="r" b="b"/>
              <a:pathLst>
                <a:path w="10555732" h="4551807">
                  <a:moveTo>
                    <a:pt x="0" y="0"/>
                  </a:moveTo>
                  <a:lnTo>
                    <a:pt x="10555732" y="0"/>
                  </a:lnTo>
                  <a:lnTo>
                    <a:pt x="10555732" y="4551807"/>
                  </a:lnTo>
                  <a:lnTo>
                    <a:pt x="0" y="4551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7" r="-46" b="1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0003465" y="5746685"/>
            <a:ext cx="1596453" cy="21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File &amp; Export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03465" y="4956441"/>
            <a:ext cx="1596453" cy="21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Video Integration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03465" y="4174180"/>
            <a:ext cx="1596453" cy="21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AI Roadmap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03465" y="3383935"/>
            <a:ext cx="1596453" cy="21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User Input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70678" y="6597849"/>
            <a:ext cx="7916764" cy="9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modular architecture allows for clear separation of concerns, facilitating development, testing, and future enhancements.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88516" y="719584"/>
            <a:ext cx="8661946" cy="113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Data Flow Diagram: 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3558" y="2984896"/>
            <a:ext cx="10020895" cy="5636716"/>
            <a:chOff x="0" y="0"/>
            <a:chExt cx="13361193" cy="751562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3361163" cy="7515606"/>
            </a:xfrm>
            <a:custGeom>
              <a:avLst/>
              <a:gdLst/>
              <a:ahLst/>
              <a:cxnLst/>
              <a:rect l="l" t="t" r="r" b="b"/>
              <a:pathLst>
                <a:path w="13361163" h="7515606">
                  <a:moveTo>
                    <a:pt x="0" y="0"/>
                  </a:moveTo>
                  <a:lnTo>
                    <a:pt x="13361163" y="0"/>
                  </a:lnTo>
                  <a:lnTo>
                    <a:pt x="13361163" y="7515606"/>
                  </a:lnTo>
                  <a:lnTo>
                    <a:pt x="0" y="7515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" b="-2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708011" y="3948261"/>
            <a:ext cx="5600849" cy="370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At the highest level, the system functions as a </a:t>
            </a:r>
            <a:r>
              <a:rPr lang="en-US" sz="218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central intelligence hub</a:t>
            </a:r>
            <a:r>
              <a:rPr lang="en-US" sz="21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seamlessly bridging the user with external services. It orchestrates inputs, processes, and resources—leveraging AI engines, video content, and databases—to generate </a:t>
            </a:r>
            <a:r>
              <a:rPr lang="en-US" sz="218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personalized, dynamic, and interactive roadmaps</a:t>
            </a:r>
            <a:r>
              <a:rPr lang="en-US" sz="21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that adapt to user needs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1088</Words>
  <Application>Microsoft Office PowerPoint</Application>
  <PresentationFormat>Custom</PresentationFormat>
  <Paragraphs>215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Barlow Italics</vt:lpstr>
      <vt:lpstr>Calibri</vt:lpstr>
      <vt:lpstr>Canva Sans</vt:lpstr>
      <vt:lpstr>Arial</vt:lpstr>
      <vt:lpstr>Barlow Bold</vt:lpstr>
      <vt:lpstr>Arimo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Untitled.pptx</dc:title>
  <cp:lastModifiedBy>Tushar Prajapati</cp:lastModifiedBy>
  <cp:revision>7</cp:revision>
  <dcterms:created xsi:type="dcterms:W3CDTF">2006-08-16T00:00:00Z</dcterms:created>
  <dcterms:modified xsi:type="dcterms:W3CDTF">2025-09-04T06:02:32Z</dcterms:modified>
  <dc:identifier>DAGwotUatg0</dc:identifier>
</cp:coreProperties>
</file>